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94" r:id="rId2"/>
    <p:sldId id="309" r:id="rId3"/>
    <p:sldId id="420" r:id="rId4"/>
    <p:sldId id="437" r:id="rId5"/>
    <p:sldId id="296" r:id="rId6"/>
    <p:sldId id="438" r:id="rId7"/>
    <p:sldId id="421" r:id="rId8"/>
    <p:sldId id="422" r:id="rId9"/>
    <p:sldId id="423" r:id="rId10"/>
    <p:sldId id="424" r:id="rId11"/>
    <p:sldId id="439" r:id="rId12"/>
    <p:sldId id="425" r:id="rId13"/>
    <p:sldId id="427" r:id="rId14"/>
    <p:sldId id="428" r:id="rId15"/>
    <p:sldId id="430" r:id="rId16"/>
    <p:sldId id="429" r:id="rId17"/>
    <p:sldId id="431" r:id="rId18"/>
    <p:sldId id="441" r:id="rId19"/>
    <p:sldId id="432" r:id="rId20"/>
    <p:sldId id="440" r:id="rId21"/>
    <p:sldId id="434" r:id="rId22"/>
    <p:sldId id="435" r:id="rId23"/>
    <p:sldId id="436" r:id="rId24"/>
    <p:sldId id="304"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76"/>
    <a:srgbClr val="020B33"/>
    <a:srgbClr val="808080"/>
    <a:srgbClr val="FFCF47"/>
    <a:srgbClr val="00012A"/>
    <a:srgbClr val="D9BC0D"/>
    <a:srgbClr val="707BCE"/>
    <a:srgbClr val="4554BF"/>
    <a:srgbClr val="6470CA"/>
    <a:srgbClr val="A7AE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7" autoAdjust="0"/>
    <p:restoredTop sz="90764" autoAdjust="0"/>
  </p:normalViewPr>
  <p:slideViewPr>
    <p:cSldViewPr>
      <p:cViewPr varScale="1">
        <p:scale>
          <a:sx n="82" d="100"/>
          <a:sy n="82" d="100"/>
        </p:scale>
        <p:origin x="1602" y="96"/>
      </p:cViewPr>
      <p:guideLst>
        <p:guide orient="horz" pos="2160"/>
        <p:guide pos="2880"/>
      </p:guideLst>
    </p:cSldViewPr>
  </p:slideViewPr>
  <p:notesTextViewPr>
    <p:cViewPr>
      <p:scale>
        <a:sx n="1" d="1"/>
        <a:sy n="1" d="1"/>
      </p:scale>
      <p:origin x="0" y="0"/>
    </p:cViewPr>
  </p:notesTextViewPr>
  <p:notesViewPr>
    <p:cSldViewPr showGuides="1">
      <p:cViewPr varScale="1">
        <p:scale>
          <a:sx n="73" d="100"/>
          <a:sy n="73" d="100"/>
        </p:scale>
        <p:origin x="-200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A6DCB-E3A4-448D-8FC0-C4662148A528}" type="doc">
      <dgm:prSet loTypeId="urn:microsoft.com/office/officeart/2005/8/layout/default" loCatId="list" qsTypeId="urn:microsoft.com/office/officeart/2005/8/quickstyle/simple1" qsCatId="simple" csTypeId="urn:microsoft.com/office/officeart/2005/8/colors/accent1_2" csCatId="accent1" phldr="0"/>
      <dgm:spPr/>
      <dgm:t>
        <a:bodyPr/>
        <a:lstStyle/>
        <a:p>
          <a:endParaRPr lang="lt-LT"/>
        </a:p>
      </dgm:t>
    </dgm:pt>
    <dgm:pt modelId="{EC197585-A578-485A-80B2-9C4E7C3DEB7A}" type="pres">
      <dgm:prSet presAssocID="{2FDA6DCB-E3A4-448D-8FC0-C4662148A528}" presName="diagram" presStyleCnt="0">
        <dgm:presLayoutVars>
          <dgm:dir/>
          <dgm:resizeHandles val="exact"/>
        </dgm:presLayoutVars>
      </dgm:prSet>
      <dgm:spPr/>
      <dgm:t>
        <a:bodyPr/>
        <a:lstStyle/>
        <a:p>
          <a:endParaRPr lang="en-US"/>
        </a:p>
      </dgm:t>
    </dgm:pt>
  </dgm:ptLst>
  <dgm:cxnLst>
    <dgm:cxn modelId="{3C5E68CB-A73A-4EA3-88B9-48978018DA28}" type="presOf" srcId="{2FDA6DCB-E3A4-448D-8FC0-C4662148A528}" destId="{EC197585-A578-485A-80B2-9C4E7C3DEB7A}"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dirty="0"/>
          </a:p>
        </p:txBody>
      </p:sp>
      <p:sp>
        <p:nvSpPr>
          <p:cNvPr id="3" name="Datos vietos rezervavimo ženklas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71F8363-D874-4568-B18C-8FC4F97EFB71}" type="datetimeFigureOut">
              <a:rPr lang="lt-LT" smtClean="0"/>
              <a:t>2019.04.25</a:t>
            </a:fld>
            <a:endParaRPr lang="lt-LT" dirty="0"/>
          </a:p>
        </p:txBody>
      </p:sp>
      <p:sp>
        <p:nvSpPr>
          <p:cNvPr id="4" name="Poraštės vietos rezervavimo ženklas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dirty="0"/>
          </a:p>
        </p:txBody>
      </p:sp>
      <p:sp>
        <p:nvSpPr>
          <p:cNvPr id="5" name="Skaidrės numerio vietos rezervavimo ženklas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FC48CD-CE1E-4FB7-A372-71B22D9BE7DB}" type="slidenum">
              <a:rPr lang="lt-LT" smtClean="0"/>
              <a:t>‹#›</a:t>
            </a:fld>
            <a:endParaRPr lang="lt-LT" dirty="0"/>
          </a:p>
        </p:txBody>
      </p:sp>
    </p:spTree>
    <p:extLst>
      <p:ext uri="{BB962C8B-B14F-4D97-AF65-F5344CB8AC3E}">
        <p14:creationId xmlns:p14="http://schemas.microsoft.com/office/powerpoint/2010/main" val="1371732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dirty="0"/>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6BD794-C187-4C32-A5F2-BECBFA09AD8A}" type="datetimeFigureOut">
              <a:rPr lang="lt-LT" smtClean="0"/>
              <a:pPr/>
              <a:t>2019.04.25</a:t>
            </a:fld>
            <a:endParaRPr lang="lt-LT" dirty="0"/>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dirty="0"/>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dirty="0"/>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940D3-27ED-43DE-A10D-DA22944B271E}" type="slidenum">
              <a:rPr lang="lt-LT" smtClean="0"/>
              <a:pPr/>
              <a:t>‹#›</a:t>
            </a:fld>
            <a:endParaRPr lang="lt-LT" dirty="0"/>
          </a:p>
        </p:txBody>
      </p:sp>
    </p:spTree>
    <p:extLst>
      <p:ext uri="{BB962C8B-B14F-4D97-AF65-F5344CB8AC3E}">
        <p14:creationId xmlns:p14="http://schemas.microsoft.com/office/powerpoint/2010/main" val="1642566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C Tilte Cover 1">
    <p:spTree>
      <p:nvGrpSpPr>
        <p:cNvPr id="1" name=""/>
        <p:cNvGrpSpPr/>
        <p:nvPr/>
      </p:nvGrpSpPr>
      <p:grpSpPr>
        <a:xfrm>
          <a:off x="0" y="0"/>
          <a:ext cx="0" cy="0"/>
          <a:chOff x="0" y="0"/>
          <a:chExt cx="0" cy="0"/>
        </a:xfrm>
      </p:grpSpPr>
      <p:sp>
        <p:nvSpPr>
          <p:cNvPr id="2" name="Antraštė 1"/>
          <p:cNvSpPr>
            <a:spLocks noGrp="1"/>
          </p:cNvSpPr>
          <p:nvPr>
            <p:ph type="ctrTitle" hasCustomPrompt="1"/>
          </p:nvPr>
        </p:nvSpPr>
        <p:spPr>
          <a:xfrm>
            <a:off x="623692" y="2092847"/>
            <a:ext cx="7772400" cy="472057"/>
          </a:xfrm>
          <a:prstGeom prst="rect">
            <a:avLst/>
          </a:prstGeom>
        </p:spPr>
        <p:txBody>
          <a:bodyPr lIns="0" anchor="t">
            <a:normAutofit/>
          </a:bodyPr>
          <a:lstStyle>
            <a:lvl1pPr marL="0" marR="0" indent="0" algn="l" defTabSz="914400" rtl="0" eaLnBrk="1" fontAlgn="auto" latinLnBrk="0" hangingPunct="1">
              <a:lnSpc>
                <a:spcPct val="100000"/>
              </a:lnSpc>
              <a:spcBef>
                <a:spcPct val="0"/>
              </a:spcBef>
              <a:spcAft>
                <a:spcPts val="0"/>
              </a:spcAft>
              <a:tabLst/>
              <a:defRPr sz="2800" baseline="0">
                <a:latin typeface="Cambria" panose="02040503050406030204" pitchFamily="18" charset="0"/>
              </a:defRPr>
            </a:lvl1pPr>
          </a:lstStyle>
          <a:p>
            <a:pPr marL="0" marR="0" lvl="0" indent="0" defTabSz="914400" rtl="0" eaLnBrk="1" fontAlgn="auto" latinLnBrk="0" hangingPunct="1">
              <a:lnSpc>
                <a:spcPct val="100000"/>
              </a:lnSpc>
              <a:spcBef>
                <a:spcPct val="0"/>
              </a:spcBef>
              <a:spcAft>
                <a:spcPts val="0"/>
              </a:spcAft>
              <a:tabLst/>
              <a:defRPr/>
            </a:pPr>
            <a:r>
              <a:rPr lang="en-GB" dirty="0"/>
              <a:t>Slide Title</a:t>
            </a:r>
            <a:endParaRPr lang="lt-LT" dirty="0"/>
          </a:p>
        </p:txBody>
      </p:sp>
      <p:sp>
        <p:nvSpPr>
          <p:cNvPr id="3" name="Antrinis pavadinimas 2"/>
          <p:cNvSpPr>
            <a:spLocks noGrp="1"/>
          </p:cNvSpPr>
          <p:nvPr>
            <p:ph type="subTitle" idx="1" hasCustomPrompt="1"/>
          </p:nvPr>
        </p:nvSpPr>
        <p:spPr>
          <a:xfrm>
            <a:off x="611560" y="3212976"/>
            <a:ext cx="6400800" cy="1296144"/>
          </a:xfrm>
          <a:prstGeom prst="rect">
            <a:avLst/>
          </a:prstGeom>
        </p:spPr>
        <p:txBody>
          <a:bodyPr lIns="0">
            <a:normAutofit/>
          </a:bodyPr>
          <a:lstStyle>
            <a:lvl1pPr marL="0" indent="0" algn="l">
              <a:buNone/>
              <a:defRPr sz="16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SC Cover Page Subtitle</a:t>
            </a:r>
          </a:p>
          <a:p>
            <a:endParaRPr lang="en-GB" dirty="0"/>
          </a:p>
          <a:p>
            <a:endParaRPr lang="en-GB" dirty="0"/>
          </a:p>
          <a:p>
            <a:r>
              <a:rPr lang="en-GB" dirty="0"/>
              <a:t>Date</a:t>
            </a:r>
          </a:p>
        </p:txBody>
      </p:sp>
      <p:sp>
        <p:nvSpPr>
          <p:cNvPr id="11" name="Stačiakampis 10"/>
          <p:cNvSpPr/>
          <p:nvPr userDrawn="1"/>
        </p:nvSpPr>
        <p:spPr>
          <a:xfrm>
            <a:off x="0" y="6597384"/>
            <a:ext cx="9144000" cy="288000"/>
          </a:xfrm>
          <a:prstGeom prst="rect">
            <a:avLst/>
          </a:prstGeom>
          <a:gradFill>
            <a:gsLst>
              <a:gs pos="0">
                <a:srgbClr val="00012A"/>
              </a:gs>
              <a:gs pos="100000">
                <a:srgbClr val="00547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8" name="Struktūrinė schema: neautomatinis įvedimas 17"/>
          <p:cNvSpPr/>
          <p:nvPr userDrawn="1"/>
        </p:nvSpPr>
        <p:spPr>
          <a:xfrm rot="10800000">
            <a:off x="611560" y="-17656"/>
            <a:ext cx="2340000" cy="1332000"/>
          </a:xfrm>
          <a:prstGeom prst="flowChartManualInput">
            <a:avLst/>
          </a:prstGeom>
          <a:gradFill>
            <a:gsLst>
              <a:gs pos="0">
                <a:srgbClr val="00012A"/>
              </a:gs>
              <a:gs pos="100000">
                <a:srgbClr val="005476"/>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24967" y="382996"/>
            <a:ext cx="1590117" cy="28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Paveikslėlio vietos rezervavimo ženklas 25"/>
          <p:cNvSpPr>
            <a:spLocks noGrp="1"/>
          </p:cNvSpPr>
          <p:nvPr>
            <p:ph type="pic" sz="quarter" idx="12" hasCustomPrompt="1"/>
          </p:nvPr>
        </p:nvSpPr>
        <p:spPr>
          <a:xfrm>
            <a:off x="5867871" y="5229200"/>
            <a:ext cx="1368425" cy="1079500"/>
          </a:xfrm>
          <a:prstGeom prst="rect">
            <a:avLst/>
          </a:prstGeom>
        </p:spPr>
        <p:txBody>
          <a:bodyPr anchor="ctr"/>
          <a:lstStyle>
            <a:lvl1pPr marL="0" indent="0" algn="ctr">
              <a:buFontTx/>
              <a:buNone/>
              <a:defRPr sz="1600">
                <a:solidFill>
                  <a:srgbClr val="FF0000"/>
                </a:solidFill>
              </a:defRPr>
            </a:lvl1pPr>
          </a:lstStyle>
          <a:p>
            <a:r>
              <a:rPr lang="en-GB" dirty="0"/>
              <a:t>Client/Partner logo</a:t>
            </a:r>
            <a:endParaRPr lang="lt-LT" dirty="0"/>
          </a:p>
        </p:txBody>
      </p:sp>
      <p:sp>
        <p:nvSpPr>
          <p:cNvPr id="28" name="Paveikslėlio vietos rezervavimo ženklas 27"/>
          <p:cNvSpPr>
            <a:spLocks noGrp="1"/>
          </p:cNvSpPr>
          <p:nvPr>
            <p:ph type="pic" sz="quarter" idx="13" hasCustomPrompt="1"/>
          </p:nvPr>
        </p:nvSpPr>
        <p:spPr>
          <a:xfrm>
            <a:off x="7524750" y="5229225"/>
            <a:ext cx="1295400" cy="1079500"/>
          </a:xfrm>
          <a:prstGeom prst="rect">
            <a:avLst/>
          </a:prstGeom>
        </p:spPr>
        <p:txBody>
          <a:bodyPr anchor="ctr"/>
          <a:lstStyle>
            <a:lvl1pPr marL="0" indent="0" algn="ctr" defTabSz="914400" rtl="0" eaLnBrk="1" latinLnBrk="0" hangingPunct="1">
              <a:spcBef>
                <a:spcPct val="20000"/>
              </a:spcBef>
              <a:buFontTx/>
              <a:buNone/>
              <a:defRPr lang="lt-LT" sz="1600" kern="1200" baseline="0" dirty="0">
                <a:solidFill>
                  <a:srgbClr val="FF0000"/>
                </a:solidFill>
                <a:latin typeface="+mn-lt"/>
                <a:ea typeface="+mn-ea"/>
                <a:cs typeface="+mn-cs"/>
              </a:defRPr>
            </a:lvl1pPr>
          </a:lstStyle>
          <a:p>
            <a:r>
              <a:rPr lang="en-GB" dirty="0"/>
              <a:t>Client/partner logo</a:t>
            </a:r>
            <a:endParaRPr lang="lt-LT" dirty="0"/>
          </a:p>
        </p:txBody>
      </p:sp>
    </p:spTree>
    <p:extLst>
      <p:ext uri="{BB962C8B-B14F-4D97-AF65-F5344CB8AC3E}">
        <p14:creationId xmlns:p14="http://schemas.microsoft.com/office/powerpoint/2010/main" val="1228723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C Slide Cover 2">
    <p:spTree>
      <p:nvGrpSpPr>
        <p:cNvPr id="1" name=""/>
        <p:cNvGrpSpPr/>
        <p:nvPr/>
      </p:nvGrpSpPr>
      <p:grpSpPr>
        <a:xfrm>
          <a:off x="0" y="0"/>
          <a:ext cx="0" cy="0"/>
          <a:chOff x="0" y="0"/>
          <a:chExt cx="0" cy="0"/>
        </a:xfrm>
      </p:grpSpPr>
      <p:sp>
        <p:nvSpPr>
          <p:cNvPr id="16" name="Struktūrinė schema: neautomatinis įvedimas 15"/>
          <p:cNvSpPr/>
          <p:nvPr userDrawn="1"/>
        </p:nvSpPr>
        <p:spPr>
          <a:xfrm rot="10800000" flipH="1" flipV="1">
            <a:off x="3675" y="5688631"/>
            <a:ext cx="9144000" cy="1196752"/>
          </a:xfrm>
          <a:prstGeom prst="flowChartManualInput">
            <a:avLst/>
          </a:prstGeom>
          <a:gradFill>
            <a:gsLst>
              <a:gs pos="0">
                <a:srgbClr val="00012A"/>
              </a:gs>
              <a:gs pos="100000">
                <a:srgbClr val="00547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pic>
        <p:nvPicPr>
          <p:cNvPr id="12" name="Picture 15" descr="be fono_baltas.png"/>
          <p:cNvPicPr>
            <a:picLocks noChangeAspect="1"/>
          </p:cNvPicPr>
          <p:nvPr userDrawn="1"/>
        </p:nvPicPr>
        <p:blipFill>
          <a:blip r:embed="rId2" cstate="print"/>
          <a:stretch>
            <a:fillRect/>
          </a:stretch>
        </p:blipFill>
        <p:spPr>
          <a:xfrm>
            <a:off x="7092280" y="6237312"/>
            <a:ext cx="1800200" cy="325947"/>
          </a:xfrm>
          <a:prstGeom prst="rect">
            <a:avLst/>
          </a:prstGeom>
        </p:spPr>
      </p:pic>
      <p:pic>
        <p:nvPicPr>
          <p:cNvPr id="1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754160" y="3356992"/>
            <a:ext cx="1590117" cy="28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ksto vietos rezervavimo ženklas 22"/>
          <p:cNvSpPr>
            <a:spLocks noGrp="1"/>
          </p:cNvSpPr>
          <p:nvPr>
            <p:ph type="body" sz="quarter" idx="12" hasCustomPrompt="1"/>
          </p:nvPr>
        </p:nvSpPr>
        <p:spPr>
          <a:xfrm>
            <a:off x="611808" y="2205038"/>
            <a:ext cx="5040312" cy="522287"/>
          </a:xfrm>
          <a:prstGeom prst="rect">
            <a:avLst/>
          </a:prstGeom>
        </p:spPr>
        <p:txBody>
          <a:bodyPr lIns="0"/>
          <a:lstStyle>
            <a:lvl1pPr marL="0" indent="0">
              <a:buNone/>
              <a:defRPr sz="2800" baseline="0">
                <a:latin typeface="Cambria" panose="02040503050406030204" pitchFamily="18" charset="0"/>
              </a:defRPr>
            </a:lvl1pPr>
          </a:lstStyle>
          <a:p>
            <a:pPr lvl="0"/>
            <a:r>
              <a:rPr lang="en-GB" dirty="0"/>
              <a:t>SC title</a:t>
            </a:r>
            <a:endParaRPr lang="lt-LT" dirty="0"/>
          </a:p>
        </p:txBody>
      </p:sp>
      <p:sp>
        <p:nvSpPr>
          <p:cNvPr id="25" name="Turinio vietos rezervavimo ženklas 24"/>
          <p:cNvSpPr>
            <a:spLocks noGrp="1"/>
          </p:cNvSpPr>
          <p:nvPr>
            <p:ph sz="quarter" idx="13" hasCustomPrompt="1"/>
          </p:nvPr>
        </p:nvSpPr>
        <p:spPr>
          <a:xfrm>
            <a:off x="600224" y="3098121"/>
            <a:ext cx="2387600" cy="287337"/>
          </a:xfrm>
          <a:prstGeom prst="rect">
            <a:avLst/>
          </a:prstGeom>
        </p:spPr>
        <p:txBody>
          <a:bodyPr lIns="0"/>
          <a:lstStyle>
            <a:lvl1pPr marL="0" indent="0">
              <a:buNone/>
              <a:defRPr sz="1600">
                <a:solidFill>
                  <a:srgbClr val="808080"/>
                </a:solidFill>
              </a:defRPr>
            </a:lvl1pPr>
          </a:lstStyle>
          <a:p>
            <a:pPr lvl="0"/>
            <a:r>
              <a:rPr lang="en-GB" dirty="0"/>
              <a:t>SC subtitle</a:t>
            </a:r>
            <a:endParaRPr lang="lt-LT" dirty="0"/>
          </a:p>
        </p:txBody>
      </p:sp>
      <p:sp>
        <p:nvSpPr>
          <p:cNvPr id="27" name="Teksto vietos rezervavimo ženklas 26"/>
          <p:cNvSpPr>
            <a:spLocks noGrp="1"/>
          </p:cNvSpPr>
          <p:nvPr>
            <p:ph type="body" sz="quarter" idx="14" hasCustomPrompt="1"/>
          </p:nvPr>
        </p:nvSpPr>
        <p:spPr>
          <a:xfrm>
            <a:off x="561639" y="3659787"/>
            <a:ext cx="2159000" cy="431800"/>
          </a:xfrm>
          <a:prstGeom prst="rect">
            <a:avLst/>
          </a:prstGeom>
        </p:spPr>
        <p:txBody>
          <a:bodyPr lIns="0"/>
          <a:lstStyle>
            <a:lvl1pPr marL="0" indent="0" algn="l">
              <a:buNone/>
              <a:defRPr sz="1600">
                <a:solidFill>
                  <a:srgbClr val="808080"/>
                </a:solidFill>
              </a:defRPr>
            </a:lvl1pPr>
          </a:lstStyle>
          <a:p>
            <a:pPr lvl="0"/>
            <a:r>
              <a:rPr lang="en-GB" dirty="0"/>
              <a:t>Data</a:t>
            </a:r>
            <a:endParaRPr lang="lt-LT" dirty="0"/>
          </a:p>
        </p:txBody>
      </p:sp>
      <p:sp>
        <p:nvSpPr>
          <p:cNvPr id="31" name="Paveikslėlio vietos rezervavimo ženklas 30"/>
          <p:cNvSpPr>
            <a:spLocks noGrp="1"/>
          </p:cNvSpPr>
          <p:nvPr>
            <p:ph type="pic" sz="quarter" idx="16" hasCustomPrompt="1"/>
          </p:nvPr>
        </p:nvSpPr>
        <p:spPr>
          <a:xfrm>
            <a:off x="611560" y="692150"/>
            <a:ext cx="1295474" cy="1080666"/>
          </a:xfrm>
          <a:prstGeom prst="rect">
            <a:avLst/>
          </a:prstGeom>
        </p:spPr>
        <p:txBody>
          <a:bodyPr anchor="ctr"/>
          <a:lstStyle>
            <a:lvl1pPr marL="0" indent="0" algn="ctr">
              <a:buFontTx/>
              <a:buNone/>
              <a:defRPr sz="1600">
                <a:solidFill>
                  <a:srgbClr val="FF0000"/>
                </a:solidFill>
              </a:defRPr>
            </a:lvl1pPr>
          </a:lstStyle>
          <a:p>
            <a:r>
              <a:rPr lang="en-GB" dirty="0"/>
              <a:t>Partner / Client Logo</a:t>
            </a:r>
            <a:endParaRPr lang="lt-LT" dirty="0"/>
          </a:p>
        </p:txBody>
      </p:sp>
      <p:sp>
        <p:nvSpPr>
          <p:cNvPr id="33" name="Paveikslėlio vietos rezervavimo ženklas 32"/>
          <p:cNvSpPr>
            <a:spLocks noGrp="1"/>
          </p:cNvSpPr>
          <p:nvPr>
            <p:ph type="pic" sz="quarter" idx="17" hasCustomPrompt="1"/>
          </p:nvPr>
        </p:nvSpPr>
        <p:spPr>
          <a:xfrm>
            <a:off x="2123729" y="692150"/>
            <a:ext cx="1368152" cy="1081088"/>
          </a:xfrm>
          <a:prstGeom prst="rect">
            <a:avLst/>
          </a:prstGeom>
        </p:spPr>
        <p:txBody>
          <a:bodyPr anchor="ctr"/>
          <a:lstStyle>
            <a:lvl1pPr marL="0" indent="0" algn="ctr">
              <a:buNone/>
              <a:defRPr sz="1600">
                <a:solidFill>
                  <a:srgbClr val="FF0000"/>
                </a:solidFill>
              </a:defRPr>
            </a:lvl1pPr>
          </a:lstStyle>
          <a:p>
            <a:r>
              <a:rPr lang="en-GB" dirty="0"/>
              <a:t>Client / Partner logo</a:t>
            </a:r>
            <a:endParaRPr lang="lt-LT" dirty="0"/>
          </a:p>
        </p:txBody>
      </p:sp>
    </p:spTree>
    <p:extLst>
      <p:ext uri="{BB962C8B-B14F-4D97-AF65-F5344CB8AC3E}">
        <p14:creationId xmlns:p14="http://schemas.microsoft.com/office/powerpoint/2010/main" val="1653534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C working sllide">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395536" y="410597"/>
            <a:ext cx="8315875" cy="487362"/>
          </a:xfrm>
          <a:prstGeom prst="rect">
            <a:avLst/>
          </a:prstGeom>
        </p:spPr>
        <p:txBody>
          <a:bodyPr lIns="0">
            <a:normAutofit/>
          </a:bodyPr>
          <a:lstStyle>
            <a:lvl1pPr algn="l">
              <a:defRPr sz="1800" b="0">
                <a:solidFill>
                  <a:schemeClr val="tx1"/>
                </a:solidFill>
                <a:latin typeface="Cambria" panose="02040503050406030204" pitchFamily="18" charset="0"/>
              </a:defRPr>
            </a:lvl1pPr>
          </a:lstStyle>
          <a:p>
            <a:r>
              <a:rPr lang="en-US" dirty="0"/>
              <a:t>Click to edit Master title style</a:t>
            </a:r>
          </a:p>
        </p:txBody>
      </p:sp>
      <p:sp>
        <p:nvSpPr>
          <p:cNvPr id="9" name="Content Placeholder 2"/>
          <p:cNvSpPr>
            <a:spLocks noGrp="1"/>
          </p:cNvSpPr>
          <p:nvPr>
            <p:ph idx="1"/>
            <p:custDataLst>
              <p:tags r:id="rId2"/>
            </p:custDataLst>
          </p:nvPr>
        </p:nvSpPr>
        <p:spPr>
          <a:xfrm>
            <a:off x="395536" y="1184052"/>
            <a:ext cx="8315875" cy="5053259"/>
          </a:xfrm>
          <a:prstGeom prst="rect">
            <a:avLst/>
          </a:prstGeom>
        </p:spPr>
        <p:txBody>
          <a:bodyPr>
            <a:normAutofit/>
          </a:bodyPr>
          <a:lstStyle>
            <a:lvl1pPr marL="342900" indent="-342900">
              <a:buClr>
                <a:srgbClr val="808080"/>
              </a:buClr>
              <a:buFont typeface="Arial" panose="020B0604020202020204" pitchFamily="34" charset="0"/>
              <a:buChar char="•"/>
              <a:defRPr sz="1600">
                <a:latin typeface="+mn-lt"/>
              </a:defRPr>
            </a:lvl1pPr>
            <a:lvl2pPr marL="742950" indent="-285750">
              <a:buClr>
                <a:srgbClr val="808080"/>
              </a:buClr>
              <a:buFont typeface="Arial" pitchFamily="34" charset="0"/>
              <a:buChar char="•"/>
              <a:defRPr sz="1600">
                <a:latin typeface="+mn-lt"/>
              </a:defRPr>
            </a:lvl2pPr>
            <a:lvl3pPr marL="1143000" indent="-228600">
              <a:buClr>
                <a:srgbClr val="808080"/>
              </a:buClr>
              <a:buFont typeface="Arial" panose="020B0604020202020204" pitchFamily="34" charset="0"/>
              <a:buChar char="•"/>
              <a:defRPr sz="1600">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12" name="Slide Number Placeholder 5"/>
          <p:cNvSpPr txBox="1">
            <a:spLocks/>
          </p:cNvSpPr>
          <p:nvPr userDrawn="1">
            <p:custDataLst>
              <p:tags r:id="rId3"/>
            </p:custDataLst>
          </p:nvPr>
        </p:nvSpPr>
        <p:spPr>
          <a:xfrm>
            <a:off x="8711411" y="116632"/>
            <a:ext cx="383141" cy="365125"/>
          </a:xfrm>
          <a:prstGeom prst="rect">
            <a:avLst/>
          </a:prstGeom>
        </p:spPr>
        <p:txBody>
          <a:bodyPr vert="horz" lIns="91440" tIns="45720" rIns="91440" bIns="45720" rtlCol="0" anchor="ctr"/>
          <a:lstStyle>
            <a:defPPr>
              <a:defRPr lang="lt-L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A6033C-E647-4F8A-A357-27286DEAD83A}" type="slidenum">
              <a:rPr lang="en-US" smtClean="0">
                <a:solidFill>
                  <a:prstClr val="black">
                    <a:tint val="75000"/>
                  </a:prstClr>
                </a:solidFill>
              </a:rPr>
              <a:pPr/>
              <a:t>‹#›</a:t>
            </a:fld>
            <a:endParaRPr lang="en-US" dirty="0">
              <a:solidFill>
                <a:prstClr val="black">
                  <a:tint val="75000"/>
                </a:prstClr>
              </a:solidFill>
            </a:endParaRPr>
          </a:p>
        </p:txBody>
      </p:sp>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10938" y="6431874"/>
            <a:ext cx="1396881"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tačiakampis 10">
            <a:extLst>
              <a:ext uri="{FF2B5EF4-FFF2-40B4-BE49-F238E27FC236}">
                <a16:creationId xmlns:a16="http://schemas.microsoft.com/office/drawing/2014/main" id="{1AD52520-8D6D-4993-9A56-BFC3C58219A1}"/>
              </a:ext>
            </a:extLst>
          </p:cNvPr>
          <p:cNvSpPr/>
          <p:nvPr userDrawn="1"/>
        </p:nvSpPr>
        <p:spPr>
          <a:xfrm>
            <a:off x="251520" y="6431874"/>
            <a:ext cx="3312000" cy="349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solidFill>
                  <a:schemeClr val="bg1">
                    <a:lumMod val="50000"/>
                  </a:schemeClr>
                </a:solidFill>
              </a:rPr>
              <a:t>LR Ekonomikos ir inovacijų ministerija</a:t>
            </a:r>
            <a:endParaRPr lang="en-GB" sz="1600" dirty="0">
              <a:solidFill>
                <a:schemeClr val="bg1">
                  <a:lumMod val="50000"/>
                </a:schemeClr>
              </a:solidFill>
            </a:endParaRPr>
          </a:p>
        </p:txBody>
      </p:sp>
    </p:spTree>
    <p:extLst>
      <p:ext uri="{BB962C8B-B14F-4D97-AF65-F5344CB8AC3E}">
        <p14:creationId xmlns:p14="http://schemas.microsoft.com/office/powerpoint/2010/main" val="4165149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C content sllide">
    <p:spTree>
      <p:nvGrpSpPr>
        <p:cNvPr id="1" name=""/>
        <p:cNvGrpSpPr/>
        <p:nvPr/>
      </p:nvGrpSpPr>
      <p:grpSpPr>
        <a:xfrm>
          <a:off x="0" y="0"/>
          <a:ext cx="0" cy="0"/>
          <a:chOff x="0" y="0"/>
          <a:chExt cx="0" cy="0"/>
        </a:xfrm>
      </p:grpSpPr>
      <p:sp>
        <p:nvSpPr>
          <p:cNvPr id="8" name="Title 1"/>
          <p:cNvSpPr>
            <a:spLocks noGrp="1"/>
          </p:cNvSpPr>
          <p:nvPr>
            <p:ph type="title"/>
            <p:custDataLst>
              <p:tags r:id="rId1"/>
            </p:custDataLst>
          </p:nvPr>
        </p:nvSpPr>
        <p:spPr>
          <a:xfrm>
            <a:off x="395536" y="410597"/>
            <a:ext cx="8315875" cy="487362"/>
          </a:xfrm>
          <a:prstGeom prst="rect">
            <a:avLst/>
          </a:prstGeom>
        </p:spPr>
        <p:txBody>
          <a:bodyPr lIns="0">
            <a:normAutofit/>
          </a:bodyPr>
          <a:lstStyle>
            <a:lvl1pPr algn="l">
              <a:defRPr sz="1800" b="0">
                <a:solidFill>
                  <a:schemeClr val="tx1"/>
                </a:solidFill>
                <a:latin typeface="Cambria" panose="02040503050406030204" pitchFamily="18" charset="0"/>
              </a:defRPr>
            </a:lvl1pPr>
          </a:lstStyle>
          <a:p>
            <a:r>
              <a:rPr lang="en-US" dirty="0"/>
              <a:t>Click to edit Master title style</a:t>
            </a:r>
          </a:p>
        </p:txBody>
      </p:sp>
      <p:sp>
        <p:nvSpPr>
          <p:cNvPr id="10" name="Slide Number Placeholder 5"/>
          <p:cNvSpPr txBox="1">
            <a:spLocks/>
          </p:cNvSpPr>
          <p:nvPr userDrawn="1">
            <p:custDataLst>
              <p:tags r:id="rId2"/>
            </p:custDataLst>
          </p:nvPr>
        </p:nvSpPr>
        <p:spPr>
          <a:xfrm>
            <a:off x="6705600" y="6416675"/>
            <a:ext cx="2133600" cy="365125"/>
          </a:xfrm>
          <a:prstGeom prst="rect">
            <a:avLst/>
          </a:prstGeom>
        </p:spPr>
        <p:txBody>
          <a:bodyPr vert="horz" lIns="91440" tIns="45720" rIns="91440" bIns="45720" rtlCol="0" anchor="ctr"/>
          <a:lstStyle>
            <a:defPPr>
              <a:defRPr lang="lt-L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prstClr val="black">
                  <a:tint val="75000"/>
                </a:prstClr>
              </a:solidFill>
            </a:endParaRPr>
          </a:p>
        </p:txBody>
      </p:sp>
      <p:sp>
        <p:nvSpPr>
          <p:cNvPr id="12" name="Slide Number Placeholder 5"/>
          <p:cNvSpPr txBox="1">
            <a:spLocks/>
          </p:cNvSpPr>
          <p:nvPr userDrawn="1">
            <p:custDataLst>
              <p:tags r:id="rId3"/>
            </p:custDataLst>
          </p:nvPr>
        </p:nvSpPr>
        <p:spPr>
          <a:xfrm>
            <a:off x="8711411" y="116632"/>
            <a:ext cx="383141" cy="365125"/>
          </a:xfrm>
          <a:prstGeom prst="rect">
            <a:avLst/>
          </a:prstGeom>
        </p:spPr>
        <p:txBody>
          <a:bodyPr vert="horz" lIns="91440" tIns="45720" rIns="91440" bIns="45720" rtlCol="0" anchor="ctr"/>
          <a:lstStyle>
            <a:defPPr>
              <a:defRPr lang="lt-L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A6033C-E647-4F8A-A357-27286DEAD83A}" type="slidenum">
              <a:rPr lang="en-US" smtClean="0">
                <a:solidFill>
                  <a:prstClr val="black">
                    <a:tint val="75000"/>
                  </a:prstClr>
                </a:solidFill>
              </a:rPr>
              <a:pPr/>
              <a:t>‹#›</a:t>
            </a:fld>
            <a:endParaRPr lang="en-US" dirty="0">
              <a:solidFill>
                <a:prstClr val="black">
                  <a:tint val="75000"/>
                </a:prstClr>
              </a:solidFill>
            </a:endParaRPr>
          </a:p>
        </p:txBody>
      </p:sp>
      <p:pic>
        <p:nvPicPr>
          <p:cNvPr id="11"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510938" y="6431874"/>
            <a:ext cx="1396881"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tačiakampis 12">
            <a:extLst>
              <a:ext uri="{FF2B5EF4-FFF2-40B4-BE49-F238E27FC236}">
                <a16:creationId xmlns:a16="http://schemas.microsoft.com/office/drawing/2014/main" id="{4EB406FC-11C8-4750-AF64-5D44688334D1}"/>
              </a:ext>
            </a:extLst>
          </p:cNvPr>
          <p:cNvSpPr/>
          <p:nvPr userDrawn="1"/>
        </p:nvSpPr>
        <p:spPr>
          <a:xfrm>
            <a:off x="251520" y="6431874"/>
            <a:ext cx="3312000" cy="349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solidFill>
                  <a:schemeClr val="bg1">
                    <a:lumMod val="50000"/>
                  </a:schemeClr>
                </a:solidFill>
              </a:rPr>
              <a:t>LR Ekonomikos ir inovacijų ministerija</a:t>
            </a:r>
            <a:endParaRPr lang="en-GB" sz="1600" dirty="0">
              <a:solidFill>
                <a:schemeClr val="bg1">
                  <a:lumMod val="50000"/>
                </a:schemeClr>
              </a:solidFill>
            </a:endParaRPr>
          </a:p>
        </p:txBody>
      </p:sp>
    </p:spTree>
    <p:extLst>
      <p:ext uri="{BB962C8B-B14F-4D97-AF65-F5344CB8AC3E}">
        <p14:creationId xmlns:p14="http://schemas.microsoft.com/office/powerpoint/2010/main" val="29414199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lt-LT" dirty="0"/>
          </a:p>
        </p:txBody>
      </p:sp>
      <p:sp>
        <p:nvSpPr>
          <p:cNvPr id="6" name="Skaidrės numerio vietos rezervavimo ženklas 5"/>
          <p:cNvSpPr>
            <a:spLocks noGrp="1"/>
          </p:cNvSpPr>
          <p:nvPr>
            <p:ph type="sldNum" sz="quarter" idx="4"/>
          </p:nvPr>
        </p:nvSpPr>
        <p:spPr>
          <a:xfrm>
            <a:off x="6606488" y="629453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1CF691-50E5-4B25-A443-15EFD4713A12}" type="slidenum">
              <a:rPr lang="lt-LT" smtClean="0"/>
              <a:pPr/>
              <a:t>‹#›</a:t>
            </a:fld>
            <a:endParaRPr lang="lt-LT" dirty="0"/>
          </a:p>
        </p:txBody>
      </p:sp>
    </p:spTree>
    <p:extLst>
      <p:ext uri="{BB962C8B-B14F-4D97-AF65-F5344CB8AC3E}">
        <p14:creationId xmlns:p14="http://schemas.microsoft.com/office/powerpoint/2010/main" val="415678967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0" r:id="rId3"/>
    <p:sldLayoutId id="2147483664" r:id="rId4"/>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smartcontinent.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23692" y="1772816"/>
            <a:ext cx="7892278" cy="472057"/>
          </a:xfrm>
        </p:spPr>
        <p:txBody>
          <a:bodyPr>
            <a:noAutofit/>
          </a:bodyPr>
          <a:lstStyle/>
          <a:p>
            <a:r>
              <a:rPr lang="lt-LT" sz="2000" b="1" dirty="0"/>
              <a:t>PASIŪLYMAI DĖL TEISINIO REGLAMENTAVIMO TRANSPORTO SRITYJE, REIKALINGO REGULIAVIMO NAŠTAI MAŽINTI AR KITAIP TEISINIO REGLAMENTAVIMO KOKYBEI IR EFEKTYVUMUI DIDINTI, TOBULINIMO</a:t>
            </a:r>
            <a:endParaRPr lang="en-GB" sz="2000" b="1" dirty="0"/>
          </a:p>
        </p:txBody>
      </p:sp>
      <p:sp>
        <p:nvSpPr>
          <p:cNvPr id="4" name="Subtitle 3"/>
          <p:cNvSpPr>
            <a:spLocks noGrp="1"/>
          </p:cNvSpPr>
          <p:nvPr>
            <p:ph type="subTitle" idx="1"/>
          </p:nvPr>
        </p:nvSpPr>
        <p:spPr>
          <a:xfrm>
            <a:off x="611560" y="3717032"/>
            <a:ext cx="6400800" cy="1008112"/>
          </a:xfrm>
        </p:spPr>
        <p:txBody>
          <a:bodyPr/>
          <a:lstStyle/>
          <a:p>
            <a:endParaRPr lang="lt-LT" dirty="0"/>
          </a:p>
          <a:p>
            <a:r>
              <a:rPr lang="lt-LT" dirty="0"/>
              <a:t>2019 balandžio 25 d.</a:t>
            </a:r>
            <a:endParaRPr lang="en-GB" dirty="0"/>
          </a:p>
        </p:txBody>
      </p:sp>
      <p:graphicFrame>
        <p:nvGraphicFramePr>
          <p:cNvPr id="2" name="Content Placeholder 1"/>
          <p:cNvGraphicFramePr>
            <a:graphicFrameLocks noGrp="1"/>
          </p:cNvGraphicFramePr>
          <p:nvPr>
            <p:ph type="pic" sz="quarter" idx="13"/>
            <p:extLst>
              <p:ext uri="{D42A27DB-BD31-4B8C-83A1-F6EECF244321}">
                <p14:modId xmlns:p14="http://schemas.microsoft.com/office/powerpoint/2010/main" val="3189705996"/>
              </p:ext>
            </p:extLst>
          </p:nvPr>
        </p:nvGraphicFramePr>
        <p:xfrm>
          <a:off x="7524750" y="5229225"/>
          <a:ext cx="1295400" cy="1079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69">
            <a:extLst>
              <a:ext uri="{FF2B5EF4-FFF2-40B4-BE49-F238E27FC236}">
                <a16:creationId xmlns:a16="http://schemas.microsoft.com/office/drawing/2014/main" id="{5596DB9D-7C92-4192-94A5-47E31FBF1072}"/>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7686890" y="4609556"/>
            <a:ext cx="1035685" cy="1496060"/>
          </a:xfrm>
          <a:prstGeom prst="rect">
            <a:avLst/>
          </a:prstGeom>
        </p:spPr>
      </p:pic>
      <p:pic>
        <p:nvPicPr>
          <p:cNvPr id="7" name="Picture 10">
            <a:extLst>
              <a:ext uri="{FF2B5EF4-FFF2-40B4-BE49-F238E27FC236}">
                <a16:creationId xmlns:a16="http://schemas.microsoft.com/office/drawing/2014/main" id="{F12B5940-EC9D-4249-967A-3CEE364FD220}"/>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7584" y="4965491"/>
            <a:ext cx="2287270" cy="1015365"/>
          </a:xfrm>
          <a:prstGeom prst="rect">
            <a:avLst/>
          </a:prstGeom>
          <a:noFill/>
          <a:ln>
            <a:noFill/>
          </a:ln>
          <a:effectLst/>
          <a:extLst/>
        </p:spPr>
      </p:pic>
    </p:spTree>
    <p:extLst>
      <p:ext uri="{BB962C8B-B14F-4D97-AF65-F5344CB8AC3E}">
        <p14:creationId xmlns:p14="http://schemas.microsoft.com/office/powerpoint/2010/main" val="2523761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C83D9E7D-DD55-4CA9-A2E2-0B076EC499D2}"/>
              </a:ext>
            </a:extLst>
          </p:cNvPr>
          <p:cNvSpPr/>
          <p:nvPr/>
        </p:nvSpPr>
        <p:spPr>
          <a:xfrm>
            <a:off x="611560" y="2222397"/>
            <a:ext cx="8315875" cy="2304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dirty="0">
                <a:solidFill>
                  <a:schemeClr val="tx1"/>
                </a:solidFill>
              </a:rPr>
              <a:t>Teisinio reguliavimo tinkamumo patikros transporto srityje atlikimas ir reguliavimo naštos ūkio subjektams vertinimas bei mažinimo siūlymai buvo parengti įgyvendinant projektą „Teisinio reguliavimo tinkamumo patikros“ (projekto kodas Nr. 10.1.4-ESFA-V-921-01-0001) 2014–2020 metų Europos Sąjungos fondų investicijų veiksmų programos 10 prioriteto „Visuomenės poreikius atitinkantis ir pažangus viešasis valdymas“ Nr. 10.1.4-ESFA-V-921 priemonės „Geresnio reglamentavimo diegimas ir verslo priežiūros sistemos tobulinimas“ lėšomis.</a:t>
            </a:r>
            <a:endParaRPr lang="en-GB" dirty="0">
              <a:solidFill>
                <a:schemeClr val="tx1"/>
              </a:solidFill>
            </a:endParaRPr>
          </a:p>
        </p:txBody>
      </p:sp>
      <p:pic>
        <p:nvPicPr>
          <p:cNvPr id="5" name="Picture 10">
            <a:extLst>
              <a:ext uri="{FF2B5EF4-FFF2-40B4-BE49-F238E27FC236}">
                <a16:creationId xmlns:a16="http://schemas.microsoft.com/office/drawing/2014/main" id="{082E232C-2F87-42B1-A2DE-887F8E8675D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620688"/>
            <a:ext cx="3384376" cy="1601709"/>
          </a:xfrm>
          <a:prstGeom prst="rect">
            <a:avLst/>
          </a:prstGeom>
          <a:noFill/>
          <a:ln>
            <a:noFill/>
          </a:ln>
          <a:effectLst/>
          <a:extLst/>
        </p:spPr>
      </p:pic>
    </p:spTree>
    <p:extLst>
      <p:ext uri="{BB962C8B-B14F-4D97-AF65-F5344CB8AC3E}">
        <p14:creationId xmlns:p14="http://schemas.microsoft.com/office/powerpoint/2010/main" val="1342509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1735701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3674360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2000" dirty="0"/>
              <a:t>Projekto tikslas, objektas, rezultatas ir apimtis </a:t>
            </a:r>
            <a:endParaRPr lang="lt-LT" sz="2000" i="1" dirty="0"/>
          </a:p>
        </p:txBody>
      </p:sp>
      <p:sp>
        <p:nvSpPr>
          <p:cNvPr id="28" name="Rectangle 4">
            <a:extLst>
              <a:ext uri="{FF2B5EF4-FFF2-40B4-BE49-F238E27FC236}">
                <a16:creationId xmlns:a16="http://schemas.microsoft.com/office/drawing/2014/main" id="{CA3DDD89-7B63-41F3-BD70-30B7B745811D}"/>
              </a:ext>
            </a:extLst>
          </p:cNvPr>
          <p:cNvSpPr/>
          <p:nvPr/>
        </p:nvSpPr>
        <p:spPr>
          <a:xfrm>
            <a:off x="172954" y="1258573"/>
            <a:ext cx="4428000" cy="288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b="1" dirty="0"/>
              <a:t>Tikslas</a:t>
            </a:r>
          </a:p>
        </p:txBody>
      </p:sp>
      <p:sp>
        <p:nvSpPr>
          <p:cNvPr id="29" name="Rectangle 5">
            <a:extLst>
              <a:ext uri="{FF2B5EF4-FFF2-40B4-BE49-F238E27FC236}">
                <a16:creationId xmlns:a16="http://schemas.microsoft.com/office/drawing/2014/main" id="{8C0A010C-5BB9-47C2-A7EC-86FABE1A1608}"/>
              </a:ext>
            </a:extLst>
          </p:cNvPr>
          <p:cNvSpPr/>
          <p:nvPr/>
        </p:nvSpPr>
        <p:spPr>
          <a:xfrm>
            <a:off x="4623724" y="1258573"/>
            <a:ext cx="4356000" cy="288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b="1" dirty="0"/>
              <a:t>Objektas</a:t>
            </a:r>
          </a:p>
        </p:txBody>
      </p:sp>
      <p:sp>
        <p:nvSpPr>
          <p:cNvPr id="30" name="Rectangle 6">
            <a:extLst>
              <a:ext uri="{FF2B5EF4-FFF2-40B4-BE49-F238E27FC236}">
                <a16:creationId xmlns:a16="http://schemas.microsoft.com/office/drawing/2014/main" id="{0325CED2-FEA1-4C0A-AD8E-08A2F27C5D82}"/>
              </a:ext>
            </a:extLst>
          </p:cNvPr>
          <p:cNvSpPr/>
          <p:nvPr/>
        </p:nvSpPr>
        <p:spPr>
          <a:xfrm>
            <a:off x="179512" y="2564904"/>
            <a:ext cx="8800212" cy="288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b="1" dirty="0"/>
              <a:t>Rezultatas</a:t>
            </a:r>
          </a:p>
        </p:txBody>
      </p:sp>
      <p:sp>
        <p:nvSpPr>
          <p:cNvPr id="31" name="Rectangle 7">
            <a:extLst>
              <a:ext uri="{FF2B5EF4-FFF2-40B4-BE49-F238E27FC236}">
                <a16:creationId xmlns:a16="http://schemas.microsoft.com/office/drawing/2014/main" id="{22DE1750-0EFD-48E6-ABEE-8B40D0B7C39F}"/>
              </a:ext>
            </a:extLst>
          </p:cNvPr>
          <p:cNvSpPr/>
          <p:nvPr/>
        </p:nvSpPr>
        <p:spPr>
          <a:xfrm>
            <a:off x="172954" y="1556896"/>
            <a:ext cx="4428000" cy="9360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500" dirty="0">
                <a:solidFill>
                  <a:schemeClr val="tx1"/>
                </a:solidFill>
              </a:rPr>
              <a:t>Atlikti teisinio reguliavimo tinkamumo patikrą transporto srityje ir įvertinti reguliavimo naštą ūkio subjektams bei pateikti reguliavimo naštos mažinimo siūlymus.</a:t>
            </a:r>
          </a:p>
        </p:txBody>
      </p:sp>
      <p:sp>
        <p:nvSpPr>
          <p:cNvPr id="32" name="Rectangle 8">
            <a:extLst>
              <a:ext uri="{FF2B5EF4-FFF2-40B4-BE49-F238E27FC236}">
                <a16:creationId xmlns:a16="http://schemas.microsoft.com/office/drawing/2014/main" id="{DC994E3B-0168-44E6-A42B-90D467F29C84}"/>
              </a:ext>
            </a:extLst>
          </p:cNvPr>
          <p:cNvSpPr/>
          <p:nvPr/>
        </p:nvSpPr>
        <p:spPr>
          <a:xfrm>
            <a:off x="4623724" y="1556896"/>
            <a:ext cx="4356000" cy="936000"/>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500" dirty="0">
                <a:solidFill>
                  <a:schemeClr val="tx1"/>
                </a:solidFill>
              </a:rPr>
              <a:t>Teisės aktų, reguliuojančių transporto sritį visuma.</a:t>
            </a:r>
          </a:p>
        </p:txBody>
      </p:sp>
      <p:sp>
        <p:nvSpPr>
          <p:cNvPr id="33" name="Rectangle 9">
            <a:extLst>
              <a:ext uri="{FF2B5EF4-FFF2-40B4-BE49-F238E27FC236}">
                <a16:creationId xmlns:a16="http://schemas.microsoft.com/office/drawing/2014/main" id="{7FF41A67-0CC6-4A75-8455-DD4C633C20C2}"/>
              </a:ext>
            </a:extLst>
          </p:cNvPr>
          <p:cNvSpPr/>
          <p:nvPr/>
        </p:nvSpPr>
        <p:spPr>
          <a:xfrm>
            <a:off x="179512" y="2852936"/>
            <a:ext cx="8784128" cy="1224136"/>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285750" indent="-285750">
              <a:buFont typeface="Arial" panose="020B0604020202020204" pitchFamily="34" charset="0"/>
              <a:buChar char="•"/>
            </a:pPr>
            <a:r>
              <a:rPr lang="lt-LT" sz="1500" dirty="0">
                <a:solidFill>
                  <a:schemeClr val="tx1"/>
                </a:solidFill>
              </a:rPr>
              <a:t>Patikros transporto srityje metu identifikuotų problemų sprendimo priemonės</a:t>
            </a:r>
          </a:p>
          <a:p>
            <a:pPr marL="285750" indent="-285750">
              <a:buFont typeface="Arial" panose="020B0604020202020204" pitchFamily="34" charset="0"/>
              <a:buChar char="•"/>
            </a:pPr>
            <a:r>
              <a:rPr lang="lt-LT" sz="1500" dirty="0">
                <a:solidFill>
                  <a:schemeClr val="tx1"/>
                </a:solidFill>
              </a:rPr>
              <a:t>Pasiūlymai transporto srities teisės aktų nuostatų keitimui;</a:t>
            </a:r>
          </a:p>
          <a:p>
            <a:pPr marL="285750" indent="-285750">
              <a:buFont typeface="Arial" panose="020B0604020202020204" pitchFamily="34" charset="0"/>
              <a:buChar char="•"/>
            </a:pPr>
            <a:r>
              <a:rPr lang="lt-LT" sz="1500" dirty="0">
                <a:solidFill>
                  <a:schemeClr val="tx1"/>
                </a:solidFill>
              </a:rPr>
              <a:t>Nacionalinės reguliavimo naštos mažinimo pasiūlymai;</a:t>
            </a:r>
          </a:p>
          <a:p>
            <a:pPr marL="285750" indent="-285750">
              <a:buFont typeface="Arial" panose="020B0604020202020204" pitchFamily="34" charset="0"/>
              <a:buChar char="•"/>
            </a:pPr>
            <a:r>
              <a:rPr lang="lt-LT" sz="1500" dirty="0">
                <a:solidFill>
                  <a:schemeClr val="tx1"/>
                </a:solidFill>
              </a:rPr>
              <a:t>Rekomendacijos dėl Lietuvoje vykdomos reguliavimo politikos transporto srityje tobulinimo remiantis užsienio šalių praktika.</a:t>
            </a:r>
          </a:p>
        </p:txBody>
      </p:sp>
      <p:pic>
        <p:nvPicPr>
          <p:cNvPr id="34" name="Paveikslėlis 33">
            <a:extLst>
              <a:ext uri="{FF2B5EF4-FFF2-40B4-BE49-F238E27FC236}">
                <a16:creationId xmlns:a16="http://schemas.microsoft.com/office/drawing/2014/main" id="{3C1D9EAF-B6DD-4547-BC80-AC8C058666E4}"/>
              </a:ext>
            </a:extLst>
          </p:cNvPr>
          <p:cNvPicPr>
            <a:picLocks noChangeAspect="1"/>
          </p:cNvPicPr>
          <p:nvPr/>
        </p:nvPicPr>
        <p:blipFill>
          <a:blip r:embed="rId2"/>
          <a:stretch>
            <a:fillRect/>
          </a:stretch>
        </p:blipFill>
        <p:spPr>
          <a:xfrm>
            <a:off x="179512" y="4486919"/>
            <a:ext cx="8770336" cy="1030313"/>
          </a:xfrm>
          <a:prstGeom prst="rect">
            <a:avLst/>
          </a:prstGeom>
        </p:spPr>
      </p:pic>
      <p:sp>
        <p:nvSpPr>
          <p:cNvPr id="35" name="Stačiakampis 34">
            <a:extLst>
              <a:ext uri="{FF2B5EF4-FFF2-40B4-BE49-F238E27FC236}">
                <a16:creationId xmlns:a16="http://schemas.microsoft.com/office/drawing/2014/main" id="{B1159FCA-7C69-4129-AC35-9D712DE6E213}"/>
              </a:ext>
            </a:extLst>
          </p:cNvPr>
          <p:cNvSpPr/>
          <p:nvPr/>
        </p:nvSpPr>
        <p:spPr>
          <a:xfrm>
            <a:off x="194152" y="4221088"/>
            <a:ext cx="8755696" cy="252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b="1" dirty="0">
                <a:solidFill>
                  <a:schemeClr val="tx1"/>
                </a:solidFill>
              </a:rPr>
              <a:t>Projekto apimtis – keleivių vežimo kelių transportu veikla</a:t>
            </a:r>
            <a:endParaRPr lang="en-GB" sz="1600" b="1" dirty="0">
              <a:solidFill>
                <a:schemeClr val="tx1"/>
              </a:solidFill>
            </a:endParaRPr>
          </a:p>
        </p:txBody>
      </p:sp>
    </p:spTree>
    <p:extLst>
      <p:ext uri="{BB962C8B-B14F-4D97-AF65-F5344CB8AC3E}">
        <p14:creationId xmlns:p14="http://schemas.microsoft.com/office/powerpoint/2010/main" val="2021097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3577659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38D97C2-4354-433C-97C5-BB1EA370C531}"/>
              </a:ext>
            </a:extLst>
          </p:cNvPr>
          <p:cNvSpPr>
            <a:spLocks noGrp="1"/>
          </p:cNvSpPr>
          <p:nvPr>
            <p:ph type="title"/>
          </p:nvPr>
        </p:nvSpPr>
        <p:spPr/>
        <p:txBody>
          <a:bodyPr lIns="0">
            <a:normAutofit fontScale="90000"/>
          </a:bodyPr>
          <a:lstStyle/>
          <a:p>
            <a:pPr algn="just"/>
            <a:r>
              <a:rPr lang="lt-LT" dirty="0"/>
              <a:t>Patikros transporto srityje metu identifikuotų problemų sprendimo priemonės apima siūlymus dėl platesnės teisės aktų imties, bilietų ūkį reglamentuojančio teisės akto nuostatų esminės peržiūros ir galutinių įpareigojimų ir/ar dokumentų sąrašo įtvirtinimą teisės aktuose. </a:t>
            </a:r>
          </a:p>
        </p:txBody>
      </p:sp>
      <p:grpSp>
        <p:nvGrpSpPr>
          <p:cNvPr id="10" name="Grupė 9">
            <a:extLst>
              <a:ext uri="{FF2B5EF4-FFF2-40B4-BE49-F238E27FC236}">
                <a16:creationId xmlns:a16="http://schemas.microsoft.com/office/drawing/2014/main" id="{D1A57A63-C79A-4D65-8CCE-4BEEBDB22213}"/>
              </a:ext>
            </a:extLst>
          </p:cNvPr>
          <p:cNvGrpSpPr/>
          <p:nvPr/>
        </p:nvGrpSpPr>
        <p:grpSpPr>
          <a:xfrm>
            <a:off x="594083" y="1484784"/>
            <a:ext cx="7955834" cy="4464328"/>
            <a:chOff x="755576" y="1484784"/>
            <a:chExt cx="7955834" cy="4464328"/>
          </a:xfrm>
        </p:grpSpPr>
        <p:sp>
          <p:nvSpPr>
            <p:cNvPr id="3" name="Stačiakampis 2">
              <a:extLst>
                <a:ext uri="{FF2B5EF4-FFF2-40B4-BE49-F238E27FC236}">
                  <a16:creationId xmlns:a16="http://schemas.microsoft.com/office/drawing/2014/main" id="{1EDAD942-DC2E-4AE6-ACA8-DED1769280C8}"/>
                </a:ext>
              </a:extLst>
            </p:cNvPr>
            <p:cNvSpPr/>
            <p:nvPr/>
          </p:nvSpPr>
          <p:spPr>
            <a:xfrm>
              <a:off x="755576" y="1484784"/>
              <a:ext cx="504056" cy="90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1</a:t>
              </a:r>
            </a:p>
          </p:txBody>
        </p:sp>
        <p:sp>
          <p:nvSpPr>
            <p:cNvPr id="4" name="Stačiakampis 3">
              <a:extLst>
                <a:ext uri="{FF2B5EF4-FFF2-40B4-BE49-F238E27FC236}">
                  <a16:creationId xmlns:a16="http://schemas.microsoft.com/office/drawing/2014/main" id="{24F0E9E6-1980-45DB-9914-0E0790CBBA06}"/>
                </a:ext>
              </a:extLst>
            </p:cNvPr>
            <p:cNvSpPr/>
            <p:nvPr/>
          </p:nvSpPr>
          <p:spPr>
            <a:xfrm>
              <a:off x="755576" y="2465239"/>
              <a:ext cx="504056" cy="90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2</a:t>
              </a:r>
            </a:p>
          </p:txBody>
        </p:sp>
        <p:sp>
          <p:nvSpPr>
            <p:cNvPr id="5" name="Stačiakampis 4">
              <a:extLst>
                <a:ext uri="{FF2B5EF4-FFF2-40B4-BE49-F238E27FC236}">
                  <a16:creationId xmlns:a16="http://schemas.microsoft.com/office/drawing/2014/main" id="{C6E08230-57E4-4BE3-B411-490CED1FF271}"/>
                </a:ext>
              </a:extLst>
            </p:cNvPr>
            <p:cNvSpPr/>
            <p:nvPr/>
          </p:nvSpPr>
          <p:spPr>
            <a:xfrm>
              <a:off x="755576" y="3445694"/>
              <a:ext cx="504056" cy="90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t>3</a:t>
              </a:r>
            </a:p>
          </p:txBody>
        </p:sp>
        <p:sp>
          <p:nvSpPr>
            <p:cNvPr id="6" name="Stačiakampis 5">
              <a:extLst>
                <a:ext uri="{FF2B5EF4-FFF2-40B4-BE49-F238E27FC236}">
                  <a16:creationId xmlns:a16="http://schemas.microsoft.com/office/drawing/2014/main" id="{B2288FCB-7F45-484D-82A1-3BFB0003D86D}"/>
                </a:ext>
              </a:extLst>
            </p:cNvPr>
            <p:cNvSpPr/>
            <p:nvPr/>
          </p:nvSpPr>
          <p:spPr>
            <a:xfrm>
              <a:off x="1331639" y="3445694"/>
              <a:ext cx="7379771" cy="90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dirty="0">
                  <a:solidFill>
                    <a:schemeClr val="tx1"/>
                  </a:solidFill>
                </a:rPr>
                <a:t>Siūloma įtvirtinti išsamų (galutinį) reikalaujamų dokumentų/reikalavimų sąrašą </a:t>
              </a:r>
              <a:r>
                <a:rPr lang="lt-LT" sz="1400" b="1" i="1" dirty="0">
                  <a:solidFill>
                    <a:schemeClr val="tx1"/>
                  </a:solidFill>
                </a:rPr>
                <a:t>teisės aktuose reglamentuojančiuose leidimų/licencijų išdavimą</a:t>
              </a:r>
              <a:r>
                <a:rPr lang="lt-LT" sz="1400" dirty="0">
                  <a:solidFill>
                    <a:schemeClr val="tx1"/>
                  </a:solidFill>
                </a:rPr>
                <a:t>. Šis siūlymas netaikomas atvejams, kai numatoma, jog ūkio subjektas ir/ar fizinis asmuo turi pateikti kitus konkurso sąlygose numatytus dokumentus. </a:t>
              </a:r>
            </a:p>
          </p:txBody>
        </p:sp>
        <p:sp>
          <p:nvSpPr>
            <p:cNvPr id="7" name="Stačiakampis 6">
              <a:extLst>
                <a:ext uri="{FF2B5EF4-FFF2-40B4-BE49-F238E27FC236}">
                  <a16:creationId xmlns:a16="http://schemas.microsoft.com/office/drawing/2014/main" id="{0FCD9D15-5798-4811-9185-A62AB302F93A}"/>
                </a:ext>
              </a:extLst>
            </p:cNvPr>
            <p:cNvSpPr/>
            <p:nvPr/>
          </p:nvSpPr>
          <p:spPr>
            <a:xfrm>
              <a:off x="1331639" y="2465239"/>
              <a:ext cx="7379771" cy="90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dirty="0">
                  <a:solidFill>
                    <a:schemeClr val="tx1"/>
                  </a:solidFill>
                </a:rPr>
                <a:t>Rekomenduojama iš esmės peržiūrėti </a:t>
              </a:r>
              <a:r>
                <a:rPr lang="lt-LT" sz="1400" b="1" i="1" dirty="0">
                  <a:solidFill>
                    <a:schemeClr val="tx1"/>
                  </a:solidFill>
                </a:rPr>
                <a:t>Keleiviniame kelių transporte naudojamų bilietų ūkio taisyklių nuostatas </a:t>
              </a:r>
              <a:r>
                <a:rPr lang="lt-LT" sz="1400" dirty="0">
                  <a:solidFill>
                    <a:schemeClr val="tx1"/>
                  </a:solidFill>
                </a:rPr>
                <a:t>pritaikant jas prie besikeičiančių bilietų pardavimo ir pateikimo technologijų.</a:t>
              </a:r>
            </a:p>
          </p:txBody>
        </p:sp>
        <p:sp>
          <p:nvSpPr>
            <p:cNvPr id="8" name="Stačiakampis 7">
              <a:extLst>
                <a:ext uri="{FF2B5EF4-FFF2-40B4-BE49-F238E27FC236}">
                  <a16:creationId xmlns:a16="http://schemas.microsoft.com/office/drawing/2014/main" id="{C863D282-5E7E-4D40-A213-19EA8497DE70}"/>
                </a:ext>
              </a:extLst>
            </p:cNvPr>
            <p:cNvSpPr/>
            <p:nvPr/>
          </p:nvSpPr>
          <p:spPr>
            <a:xfrm>
              <a:off x="1331639" y="1484784"/>
              <a:ext cx="7379771" cy="90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solidFill>
                    <a:schemeClr val="tx1"/>
                  </a:solidFill>
                </a:rPr>
                <a:t>Norint išsamiai įvertinti teisinio reguliavimo transporto srityje sukeliamą reguliavimo naštą, siūloma ateityje </a:t>
              </a:r>
              <a:r>
                <a:rPr lang="lt-LT" sz="1400" b="1" i="1" dirty="0">
                  <a:solidFill>
                    <a:schemeClr val="tx1"/>
                  </a:solidFill>
                </a:rPr>
                <a:t>peržiūrėti LR Viešųjų pirkimų įstatymo ir LR Konkurencijos įstatymo nuostatas</a:t>
              </a:r>
              <a:r>
                <a:rPr lang="lt-LT" sz="1400" dirty="0">
                  <a:solidFill>
                    <a:schemeClr val="tx1"/>
                  </a:solidFill>
                </a:rPr>
                <a:t> bei jų sukeliamą administracinę naštą ir prisitaikymo išlaidas ūkio subjektams ir taikymo praktiką.</a:t>
              </a:r>
            </a:p>
          </p:txBody>
        </p:sp>
        <p:sp>
          <p:nvSpPr>
            <p:cNvPr id="9" name="Stačiakampis 8">
              <a:extLst>
                <a:ext uri="{FF2B5EF4-FFF2-40B4-BE49-F238E27FC236}">
                  <a16:creationId xmlns:a16="http://schemas.microsoft.com/office/drawing/2014/main" id="{9F75EC04-3079-4EBC-A7EE-5F6C0B8877C9}"/>
                </a:ext>
              </a:extLst>
            </p:cNvPr>
            <p:cNvSpPr/>
            <p:nvPr/>
          </p:nvSpPr>
          <p:spPr>
            <a:xfrm>
              <a:off x="755576" y="4437112"/>
              <a:ext cx="7955834" cy="1512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600"/>
                </a:spcAft>
              </a:pPr>
              <a:r>
                <a:rPr lang="lt-LT" sz="1400" dirty="0">
                  <a:solidFill>
                    <a:schemeClr val="tx1"/>
                  </a:solidFill>
                </a:rPr>
                <a:t>Teikiami siūlymai p</a:t>
              </a:r>
              <a:r>
                <a:rPr lang="lt-LT" sz="1400" dirty="0">
                  <a:solidFill>
                    <a:schemeClr val="tx1"/>
                  </a:solidFill>
                  <a:cs typeface="Times New Roman" panose="02020603050405020304" pitchFamily="18" charset="0"/>
                </a:rPr>
                <a:t>atikros transporto srityje metu identifikuotų problemų sprendimui yra paremti:</a:t>
              </a:r>
            </a:p>
            <a:p>
              <a:pPr marL="542925" indent="-285750" algn="just">
                <a:spcAft>
                  <a:spcPts val="600"/>
                </a:spcAft>
                <a:buFont typeface="Arial" panose="020B0604020202020204" pitchFamily="34" charset="0"/>
                <a:buChar char="•"/>
              </a:pPr>
              <a:r>
                <a:rPr lang="lt-LT" sz="1400" dirty="0">
                  <a:solidFill>
                    <a:schemeClr val="tx1"/>
                  </a:solidFill>
                  <a:cs typeface="Times New Roman" panose="02020603050405020304" pitchFamily="18" charset="0"/>
                </a:rPr>
                <a:t>Visapusiško teisinio reguliavimo transporto srityje ištyrimo užtikrinimu.</a:t>
              </a:r>
            </a:p>
            <a:p>
              <a:pPr marL="542925" indent="-285750" algn="just">
                <a:spcAft>
                  <a:spcPts val="600"/>
                </a:spcAft>
                <a:buFont typeface="Arial" panose="020B0604020202020204" pitchFamily="34" charset="0"/>
                <a:buChar char="•"/>
              </a:pPr>
              <a:r>
                <a:rPr lang="lt-LT" sz="1400" dirty="0">
                  <a:solidFill>
                    <a:schemeClr val="tx1"/>
                  </a:solidFill>
                  <a:cs typeface="Times New Roman" panose="02020603050405020304" pitchFamily="18" charset="0"/>
                </a:rPr>
                <a:t>Užtikrinimu, jog teisės aktų nuostatos atliepia keleivių vežimo veikloje taikomas technologijas ir jų galimybes.</a:t>
              </a:r>
            </a:p>
            <a:p>
              <a:pPr marL="542925" indent="-285750" algn="just">
                <a:spcAft>
                  <a:spcPts val="600"/>
                </a:spcAft>
                <a:buFont typeface="Arial" panose="020B0604020202020204" pitchFamily="34" charset="0"/>
                <a:buChar char="•"/>
              </a:pPr>
              <a:r>
                <a:rPr lang="lt-LT" sz="1400" dirty="0">
                  <a:solidFill>
                    <a:schemeClr val="tx1"/>
                  </a:solidFill>
                  <a:cs typeface="Times New Roman" panose="02020603050405020304" pitchFamily="18" charset="0"/>
                </a:rPr>
                <a:t>Aiškumo potencialiai naujiems vežėjams dėl keliamų reikalavimų užtikrinimu ir </a:t>
              </a:r>
              <a:r>
                <a:rPr lang="lt-LT" sz="1400" dirty="0">
                  <a:solidFill>
                    <a:schemeClr val="tx1"/>
                  </a:solidFill>
                </a:rPr>
                <a:t>galimo paslaugų teikėjo diskriminavimo tikimybėm sumažinimu.</a:t>
              </a:r>
              <a:endParaRPr lang="en-GB" sz="1400" dirty="0">
                <a:solidFill>
                  <a:schemeClr val="tx1"/>
                </a:solidFill>
              </a:endParaRPr>
            </a:p>
          </p:txBody>
        </p:sp>
      </p:grpSp>
    </p:spTree>
    <p:extLst>
      <p:ext uri="{BB962C8B-B14F-4D97-AF65-F5344CB8AC3E}">
        <p14:creationId xmlns:p14="http://schemas.microsoft.com/office/powerpoint/2010/main" val="1575935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15E6F0-FF4A-4035-8344-AFF57AF53B92}"/>
              </a:ext>
            </a:extLst>
          </p:cNvPr>
          <p:cNvSpPr>
            <a:spLocks noGrp="1"/>
          </p:cNvSpPr>
          <p:nvPr>
            <p:ph type="title"/>
          </p:nvPr>
        </p:nvSpPr>
        <p:spPr/>
        <p:txBody>
          <a:bodyPr>
            <a:normAutofit fontScale="90000"/>
          </a:bodyPr>
          <a:lstStyle/>
          <a:p>
            <a:pPr algn="just"/>
            <a:r>
              <a:rPr lang="lt-LT" dirty="0"/>
              <a:t>LR Viešųjų pirkimų ir LR Konkurencijos įstatymų nuostatų ir jų taikymo viešųjų konkursų metu vertinimas leistų išsamiai įvertinti teisinio reguliavimo transporto srityje sukeliamą reguliavimo naštą</a:t>
            </a:r>
            <a:endParaRPr lang="en-GB" dirty="0"/>
          </a:p>
        </p:txBody>
      </p:sp>
      <p:sp>
        <p:nvSpPr>
          <p:cNvPr id="5" name="Stačiakampis 4">
            <a:extLst>
              <a:ext uri="{FF2B5EF4-FFF2-40B4-BE49-F238E27FC236}">
                <a16:creationId xmlns:a16="http://schemas.microsoft.com/office/drawing/2014/main" id="{454B2C0D-A400-4E91-83DC-19579A7144D1}"/>
              </a:ext>
            </a:extLst>
          </p:cNvPr>
          <p:cNvSpPr/>
          <p:nvPr/>
        </p:nvSpPr>
        <p:spPr>
          <a:xfrm>
            <a:off x="395536" y="1196752"/>
            <a:ext cx="8315875" cy="8640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solidFill>
                  <a:schemeClr val="tx1"/>
                </a:solidFill>
              </a:rPr>
              <a:t>Norint išsamiai įvertinti teisinio reguliavimo transporto srityje sukeliamą reguliavimo naštą, siūloma ateityje </a:t>
            </a:r>
            <a:r>
              <a:rPr lang="lt-LT" sz="1400" b="1" i="1" dirty="0">
                <a:solidFill>
                  <a:schemeClr val="tx1"/>
                </a:solidFill>
              </a:rPr>
              <a:t>peržiūrėti LR Viešųjų pirkimų įstatymo ir LR Konkurencijos įstatymo nuostatas</a:t>
            </a:r>
            <a:r>
              <a:rPr lang="lt-LT" sz="1400" dirty="0">
                <a:solidFill>
                  <a:schemeClr val="tx1"/>
                </a:solidFill>
              </a:rPr>
              <a:t> bei jų sukeliamą administracinę naštą ir prisitaikymo išlaidas ūkio subjektams ir taikymo praktiką.</a:t>
            </a:r>
          </a:p>
        </p:txBody>
      </p:sp>
      <p:sp>
        <p:nvSpPr>
          <p:cNvPr id="6" name="Stačiakampis 5">
            <a:extLst>
              <a:ext uri="{FF2B5EF4-FFF2-40B4-BE49-F238E27FC236}">
                <a16:creationId xmlns:a16="http://schemas.microsoft.com/office/drawing/2014/main" id="{6937A588-9C62-4633-93A9-B2EB374311D9}"/>
              </a:ext>
            </a:extLst>
          </p:cNvPr>
          <p:cNvSpPr/>
          <p:nvPr/>
        </p:nvSpPr>
        <p:spPr>
          <a:xfrm>
            <a:off x="395535" y="2115000"/>
            <a:ext cx="8315875" cy="262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Aft>
                <a:spcPts val="600"/>
              </a:spcAft>
              <a:buFont typeface="Arial" panose="020B0604020202020204" pitchFamily="34" charset="0"/>
              <a:buChar char="•"/>
            </a:pPr>
            <a:r>
              <a:rPr lang="lt-LT" sz="1400" dirty="0">
                <a:solidFill>
                  <a:schemeClr val="tx1"/>
                </a:solidFill>
              </a:rPr>
              <a:t>Nemaža dalis reikalavimų ūkio subjektams norintiems vykdyti keleivių vežimo vietinio ir tolimojo reguliaraus susisiekimo kelių transportu veiklas yra nustatoma ne transporto sritį reglamentuojančių teisės aktų nuostatomis, tačiau viešųjų pirkimų konkursų sąlygomis.</a:t>
            </a:r>
          </a:p>
          <a:p>
            <a:pPr marL="285750" indent="-285750" algn="just">
              <a:spcAft>
                <a:spcPts val="600"/>
              </a:spcAft>
              <a:buFont typeface="Arial" panose="020B0604020202020204" pitchFamily="34" charset="0"/>
              <a:buChar char="•"/>
            </a:pPr>
            <a:r>
              <a:rPr lang="lt-LT" sz="1400" dirty="0">
                <a:solidFill>
                  <a:schemeClr val="tx1"/>
                </a:solidFill>
              </a:rPr>
              <a:t>Tiek vietinio, tiek ir tolimojo reguliaraus susisiekimo kelių transportu atveju vežėjai yra parenkami viešųjų konkursų būdu. Tai reiškia, jog vežėjai, norintys vykdyti keleivių vežimo kelių transportu tolimojo ir vietinio susisiekimo reguliariais maršrutais veiklą privalo atitikti viešųjų konkursų sąlygas.</a:t>
            </a:r>
          </a:p>
          <a:p>
            <a:pPr marL="285750" indent="-285750" algn="just">
              <a:spcAft>
                <a:spcPts val="600"/>
              </a:spcAft>
              <a:buFont typeface="Arial" panose="020B0604020202020204" pitchFamily="34" charset="0"/>
              <a:buChar char="•"/>
            </a:pPr>
            <a:r>
              <a:rPr lang="lt-LT" sz="1400" dirty="0">
                <a:solidFill>
                  <a:schemeClr val="tx1"/>
                </a:solidFill>
              </a:rPr>
              <a:t>Reguliavimo našta kyla iš perteklinių reikalavimų, ribojančių patekimą į rinką nustatytų viešųjų konkursų sąlygose.</a:t>
            </a:r>
          </a:p>
          <a:p>
            <a:pPr marL="285750" indent="-285750" algn="just">
              <a:spcAft>
                <a:spcPts val="600"/>
              </a:spcAft>
              <a:buFont typeface="Arial" panose="020B0604020202020204" pitchFamily="34" charset="0"/>
              <a:buChar char="•"/>
            </a:pPr>
            <a:r>
              <a:rPr lang="lt-LT" sz="1400" dirty="0">
                <a:solidFill>
                  <a:schemeClr val="tx1"/>
                </a:solidFill>
              </a:rPr>
              <a:t>Reguliavimo naštą sukelia ir reikalavimai konkursų metu pateikti pažymas ir kitus dokumentus, kuriuos išduoda VĮ Registrų centras. Tokiu atveju yra patiriamos ne tik laiko sąnaudos pažymų užsakymui ir atsiėmimui, tačiau ir tiesioginės piniginės sąnaudos už VĮ Registrų centro išduodamas pažymas.</a:t>
            </a:r>
          </a:p>
        </p:txBody>
      </p:sp>
      <p:sp>
        <p:nvSpPr>
          <p:cNvPr id="8" name="Stačiakampis 7">
            <a:extLst>
              <a:ext uri="{FF2B5EF4-FFF2-40B4-BE49-F238E27FC236}">
                <a16:creationId xmlns:a16="http://schemas.microsoft.com/office/drawing/2014/main" id="{65E42AC9-BA37-47D8-A4C6-A63869D590F0}"/>
              </a:ext>
            </a:extLst>
          </p:cNvPr>
          <p:cNvSpPr/>
          <p:nvPr/>
        </p:nvSpPr>
        <p:spPr>
          <a:xfrm>
            <a:off x="395535" y="4797152"/>
            <a:ext cx="8315875" cy="1404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spcAft>
                <a:spcPts val="600"/>
              </a:spcAft>
              <a:buFont typeface="Arial" panose="020B0604020202020204" pitchFamily="34" charset="0"/>
              <a:buChar char="•"/>
            </a:pPr>
            <a:r>
              <a:rPr lang="lt-LT" sz="1400" dirty="0">
                <a:solidFill>
                  <a:schemeClr val="tx1"/>
                </a:solidFill>
              </a:rPr>
              <a:t>Norint išsamiai įvertinti teisinio reguliavimo transporto srityje sukeliamą reguliavimo naštą, siūloma ateityje įvertinti LR Viešųjų pirkimų įstatymo ir LR Konkurencijos įstatymo nuostatas bei jų nuostatų taikymą viešuosiuose konkursuose renkant vežėjus.</a:t>
            </a:r>
          </a:p>
          <a:p>
            <a:pPr marL="171450" indent="-171450" algn="just">
              <a:buFont typeface="Arial" panose="020B0604020202020204" pitchFamily="34" charset="0"/>
              <a:buChar char="•"/>
            </a:pPr>
            <a:r>
              <a:rPr lang="lt-LT" sz="1400" dirty="0">
                <a:solidFill>
                  <a:schemeClr val="tx1"/>
                </a:solidFill>
              </a:rPr>
              <a:t>Vertinant viešųjų konkursų sąlygas būtina tikrinti, ar reikalavimai keliami vežėjams yra pagrįsti tinkamo viešosios paslaugos visuomenei teikimo principais ir nesukuria apribojimų potencialiai naujiems vežėjams patekti į keleivių vežimo kelių transportu rinką. </a:t>
            </a:r>
            <a:endParaRPr lang="en-GB" sz="1400" dirty="0">
              <a:solidFill>
                <a:schemeClr val="tx1"/>
              </a:solidFill>
            </a:endParaRPr>
          </a:p>
        </p:txBody>
      </p:sp>
    </p:spTree>
    <p:extLst>
      <p:ext uri="{BB962C8B-B14F-4D97-AF65-F5344CB8AC3E}">
        <p14:creationId xmlns:p14="http://schemas.microsoft.com/office/powerpoint/2010/main" val="4118166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15E6F0-FF4A-4035-8344-AFF57AF53B92}"/>
              </a:ext>
            </a:extLst>
          </p:cNvPr>
          <p:cNvSpPr>
            <a:spLocks noGrp="1"/>
          </p:cNvSpPr>
          <p:nvPr>
            <p:ph type="title"/>
          </p:nvPr>
        </p:nvSpPr>
        <p:spPr>
          <a:xfrm>
            <a:off x="395536" y="260648"/>
            <a:ext cx="8315875" cy="487362"/>
          </a:xfrm>
        </p:spPr>
        <p:txBody>
          <a:bodyPr>
            <a:normAutofit fontScale="90000"/>
          </a:bodyPr>
          <a:lstStyle/>
          <a:p>
            <a:pPr algn="just"/>
            <a:r>
              <a:rPr lang="lt-LT" dirty="0"/>
              <a:t>Keleiviniame kelių transporte naudojamų bilietų ūkio taisyklių nuostatų peržiūra užtikrintų, jog bilietų ūkio reglamentavimas atitiktų besikeičiančias bilietų pardavimo ir tvarkymo sąlygas, naudojamas technologijas.</a:t>
            </a:r>
            <a:endParaRPr lang="en-GB" dirty="0"/>
          </a:p>
        </p:txBody>
      </p:sp>
      <p:sp>
        <p:nvSpPr>
          <p:cNvPr id="5" name="Stačiakampis 4">
            <a:extLst>
              <a:ext uri="{FF2B5EF4-FFF2-40B4-BE49-F238E27FC236}">
                <a16:creationId xmlns:a16="http://schemas.microsoft.com/office/drawing/2014/main" id="{454B2C0D-A400-4E91-83DC-19579A7144D1}"/>
              </a:ext>
            </a:extLst>
          </p:cNvPr>
          <p:cNvSpPr/>
          <p:nvPr/>
        </p:nvSpPr>
        <p:spPr>
          <a:xfrm>
            <a:off x="395536" y="1196752"/>
            <a:ext cx="8315875" cy="64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solidFill>
                  <a:schemeClr val="tx1"/>
                </a:solidFill>
              </a:rPr>
              <a:t>Rekomenduojama iš esmės peržiūrėti </a:t>
            </a:r>
            <a:r>
              <a:rPr lang="lt-LT" sz="1400" b="1" i="1" dirty="0">
                <a:solidFill>
                  <a:schemeClr val="tx1"/>
                </a:solidFill>
              </a:rPr>
              <a:t>Keleiviniame kelių transporte naudojamų bilietų ūkio taisyklių nuostatas </a:t>
            </a:r>
            <a:r>
              <a:rPr lang="lt-LT" sz="1400" dirty="0">
                <a:solidFill>
                  <a:schemeClr val="tx1"/>
                </a:solidFill>
              </a:rPr>
              <a:t>pritaikant jas prie besikeičiančių bilietų pardavimo ir pateikimo technologijų.</a:t>
            </a:r>
          </a:p>
        </p:txBody>
      </p:sp>
      <p:sp>
        <p:nvSpPr>
          <p:cNvPr id="6" name="Stačiakampis 5">
            <a:extLst>
              <a:ext uri="{FF2B5EF4-FFF2-40B4-BE49-F238E27FC236}">
                <a16:creationId xmlns:a16="http://schemas.microsoft.com/office/drawing/2014/main" id="{6937A588-9C62-4633-93A9-B2EB374311D9}"/>
              </a:ext>
            </a:extLst>
          </p:cNvPr>
          <p:cNvSpPr/>
          <p:nvPr/>
        </p:nvSpPr>
        <p:spPr>
          <a:xfrm>
            <a:off x="395535" y="1917016"/>
            <a:ext cx="8315875" cy="2304256"/>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Aft>
                <a:spcPts val="600"/>
              </a:spcAft>
              <a:buFont typeface="Arial" panose="020B0604020202020204" pitchFamily="34" charset="0"/>
              <a:buChar char="•"/>
            </a:pPr>
            <a:r>
              <a:rPr lang="lt-LT" sz="1400" dirty="0">
                <a:solidFill>
                  <a:schemeClr val="tx1"/>
                </a:solidFill>
              </a:rPr>
              <a:t>Teisės aktas buvo rengtas siekiant </a:t>
            </a:r>
            <a:r>
              <a:rPr lang="lt-LT" sz="1400" b="1" i="1" dirty="0">
                <a:solidFill>
                  <a:schemeClr val="tx1"/>
                </a:solidFill>
              </a:rPr>
              <a:t>suvienodinti vežėjų naudojamų bilietų ūkio tvarkymo nuostatas</a:t>
            </a:r>
            <a:r>
              <a:rPr lang="lt-LT" sz="1400" dirty="0">
                <a:solidFill>
                  <a:schemeClr val="tx1"/>
                </a:solidFill>
              </a:rPr>
              <a:t>, ir reglamentuoja visų Lietuvos Respublikos keleivinio kelių transporto vežėjų, išskyrus lengvųjų automobilių-taksi, nepriklausomai nuo jų nuosavybės formų bilietų ir kvitų naudojimo bei atsiskaitymo už juos tvarką. </a:t>
            </a:r>
          </a:p>
          <a:p>
            <a:pPr marL="285750" indent="-285750" algn="just">
              <a:spcAft>
                <a:spcPts val="600"/>
              </a:spcAft>
              <a:buFont typeface="Arial" panose="020B0604020202020204" pitchFamily="34" charset="0"/>
              <a:buChar char="•"/>
            </a:pPr>
            <a:r>
              <a:rPr lang="lt-LT" sz="1400" dirty="0">
                <a:solidFill>
                  <a:schemeClr val="tx1"/>
                </a:solidFill>
              </a:rPr>
              <a:t>Nuo teisės akto parengimo keleivių vežimo kelių transportu </a:t>
            </a:r>
            <a:r>
              <a:rPr lang="lt-LT" sz="1400" b="1" i="1" dirty="0">
                <a:solidFill>
                  <a:schemeClr val="tx1"/>
                </a:solidFill>
              </a:rPr>
              <a:t>bilietų formos ir jų pardavimo tvarka ženkliai pakito</a:t>
            </a:r>
            <a:r>
              <a:rPr lang="lt-LT" sz="1400" dirty="0">
                <a:solidFill>
                  <a:schemeClr val="tx1"/>
                </a:solidFill>
              </a:rPr>
              <a:t>: nuo iš anksto atspausdintų, popierinės versijos bilietų pereinama prie kasos aparatais išspausdinamų bilietų, elektroninių bilietų, atsiranda mobilių bilietų technologijų (nuskaitomi specialūs kodai mobiliuosiuose įrenginiuose). </a:t>
            </a:r>
          </a:p>
          <a:p>
            <a:pPr marL="285750" indent="-285750" algn="just">
              <a:spcAft>
                <a:spcPts val="600"/>
              </a:spcAft>
              <a:buFont typeface="Arial" panose="020B0604020202020204" pitchFamily="34" charset="0"/>
              <a:buChar char="•"/>
            </a:pPr>
            <a:r>
              <a:rPr lang="lt-LT" sz="1400" dirty="0">
                <a:solidFill>
                  <a:schemeClr val="tx1"/>
                </a:solidFill>
              </a:rPr>
              <a:t>Taip pat </a:t>
            </a:r>
            <a:r>
              <a:rPr lang="lt-LT" sz="1400" b="1" i="1" dirty="0">
                <a:solidFill>
                  <a:schemeClr val="tx1"/>
                </a:solidFill>
              </a:rPr>
              <a:t>kinta ir galimybės kaupti informaciją apie parduotus bilietus</a:t>
            </a:r>
            <a:r>
              <a:rPr lang="lt-LT" sz="1400" dirty="0">
                <a:solidFill>
                  <a:schemeClr val="tx1"/>
                </a:solidFill>
              </a:rPr>
              <a:t>, vietoj šiuo metu pildomų popierinių ataskaitų nuskaitant kasos aparatų duomenis į skaitmenines laikmenas ir taip išvengiant galimų klaidų dėl žmogiškojo faktoriaus</a:t>
            </a:r>
            <a:endParaRPr lang="en-GB" sz="1400" dirty="0">
              <a:solidFill>
                <a:schemeClr val="tx1"/>
              </a:solidFill>
            </a:endParaRPr>
          </a:p>
        </p:txBody>
      </p:sp>
      <p:sp>
        <p:nvSpPr>
          <p:cNvPr id="7" name="Stačiakampis 6">
            <a:extLst>
              <a:ext uri="{FF2B5EF4-FFF2-40B4-BE49-F238E27FC236}">
                <a16:creationId xmlns:a16="http://schemas.microsoft.com/office/drawing/2014/main" id="{86F496C0-B55B-40E8-B27A-5D0629D03D36}"/>
              </a:ext>
            </a:extLst>
          </p:cNvPr>
          <p:cNvSpPr/>
          <p:nvPr/>
        </p:nvSpPr>
        <p:spPr>
          <a:xfrm>
            <a:off x="395535" y="4293280"/>
            <a:ext cx="8315875" cy="1656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Keleiviniame kelių transporte naudojamų bilietų ūkio taisyklių nuostatų peržiūra užtikrintų, jog bilietų ūkio reglamentavimas atitiktų besikeičiančias bilietų pardavimo ir tvarkymo sąlygas, naudojamas technologijas.</a:t>
            </a:r>
          </a:p>
          <a:p>
            <a:pPr marL="171450" indent="-171450" algn="just">
              <a:spcAft>
                <a:spcPts val="600"/>
              </a:spcAft>
              <a:buFont typeface="Arial" panose="020B0604020202020204" pitchFamily="34" charset="0"/>
              <a:buChar char="•"/>
            </a:pPr>
            <a:r>
              <a:rPr lang="lt-LT" sz="1400" dirty="0">
                <a:solidFill>
                  <a:schemeClr val="tx1"/>
                </a:solidFill>
              </a:rPr>
              <a:t>Toks nuostatų peržiūrėjimas, keitimas ir, esant poreikiui, teisės akto naikinimas, leistų sumažinti perteklinę reguliavimo naštą ūkio subjektams, kylančią iš reikalavimų, susijusių su naujų technologijų galimybių neišnaudojimu. </a:t>
            </a:r>
          </a:p>
          <a:p>
            <a:pPr marL="171450" indent="-171450" algn="just">
              <a:spcAft>
                <a:spcPts val="600"/>
              </a:spcAft>
              <a:buFont typeface="Arial" panose="020B0604020202020204" pitchFamily="34" charset="0"/>
              <a:buChar char="•"/>
            </a:pPr>
            <a:r>
              <a:rPr lang="lt-LT" sz="1400" dirty="0">
                <a:solidFill>
                  <a:schemeClr val="tx1"/>
                </a:solidFill>
              </a:rPr>
              <a:t>Supaprastintų teisės akto nuostatų pritaikymą ūkio subjektų veikloje – nuostatos atlieptų dabartinių bilietų ūkio tvarkymo ir pardavimo technologijų galimybes.</a:t>
            </a:r>
            <a:endParaRPr lang="en-GB" sz="1400" dirty="0">
              <a:solidFill>
                <a:schemeClr val="tx1"/>
              </a:solidFill>
            </a:endParaRPr>
          </a:p>
        </p:txBody>
      </p:sp>
    </p:spTree>
    <p:extLst>
      <p:ext uri="{BB962C8B-B14F-4D97-AF65-F5344CB8AC3E}">
        <p14:creationId xmlns:p14="http://schemas.microsoft.com/office/powerpoint/2010/main" val="3371614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15E6F0-FF4A-4035-8344-AFF57AF53B92}"/>
              </a:ext>
            </a:extLst>
          </p:cNvPr>
          <p:cNvSpPr>
            <a:spLocks noGrp="1"/>
          </p:cNvSpPr>
          <p:nvPr>
            <p:ph type="title"/>
          </p:nvPr>
        </p:nvSpPr>
        <p:spPr/>
        <p:txBody>
          <a:bodyPr>
            <a:normAutofit fontScale="90000"/>
          </a:bodyPr>
          <a:lstStyle/>
          <a:p>
            <a:pPr algn="just"/>
            <a:r>
              <a:rPr lang="lt-LT" dirty="0"/>
              <a:t>Galutinio reikalaujamų dokumentų ir/ar įpareigojimų sąrašo įtvirtinimas teisės aktuose sumažintų galimo paslaugų teikėjo diskriminavimo tikimybę ir neaiškumą potencialiems vežėjams.</a:t>
            </a:r>
            <a:endParaRPr lang="en-GB" dirty="0"/>
          </a:p>
        </p:txBody>
      </p:sp>
      <p:sp>
        <p:nvSpPr>
          <p:cNvPr id="5" name="Stačiakampis 4">
            <a:extLst>
              <a:ext uri="{FF2B5EF4-FFF2-40B4-BE49-F238E27FC236}">
                <a16:creationId xmlns:a16="http://schemas.microsoft.com/office/drawing/2014/main" id="{454B2C0D-A400-4E91-83DC-19579A7144D1}"/>
              </a:ext>
            </a:extLst>
          </p:cNvPr>
          <p:cNvSpPr/>
          <p:nvPr/>
        </p:nvSpPr>
        <p:spPr>
          <a:xfrm>
            <a:off x="395536" y="1196752"/>
            <a:ext cx="8315875" cy="8640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solidFill>
                  <a:schemeClr val="tx1"/>
                </a:solidFill>
              </a:rPr>
              <a:t>Siūloma įtvirtinti išsamų (galutinį) reikalaujamų dokumentų/reikalavimų sąrašą </a:t>
            </a:r>
            <a:r>
              <a:rPr lang="lt-LT" sz="1400" b="1" i="1" dirty="0">
                <a:solidFill>
                  <a:schemeClr val="tx1"/>
                </a:solidFill>
              </a:rPr>
              <a:t>teisės aktuose reglamentuojančiuose leidimų/licencijų išdavimą</a:t>
            </a:r>
            <a:r>
              <a:rPr lang="lt-LT" sz="1400" dirty="0">
                <a:solidFill>
                  <a:schemeClr val="tx1"/>
                </a:solidFill>
              </a:rPr>
              <a:t>. Šis siūlymas netaikomas atvejams, kai numatoma, jog ūkio subjektas ir/ar fizinis asmuo turi pateikti kitus konkurso sąlygose numatytus dokumentus. </a:t>
            </a:r>
          </a:p>
        </p:txBody>
      </p:sp>
      <p:sp>
        <p:nvSpPr>
          <p:cNvPr id="6" name="Stačiakampis 5">
            <a:extLst>
              <a:ext uri="{FF2B5EF4-FFF2-40B4-BE49-F238E27FC236}">
                <a16:creationId xmlns:a16="http://schemas.microsoft.com/office/drawing/2014/main" id="{6937A588-9C62-4633-93A9-B2EB374311D9}"/>
              </a:ext>
            </a:extLst>
          </p:cNvPr>
          <p:cNvSpPr/>
          <p:nvPr/>
        </p:nvSpPr>
        <p:spPr>
          <a:xfrm>
            <a:off x="395535" y="2132856"/>
            <a:ext cx="8315875" cy="2808312"/>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just">
              <a:spcAft>
                <a:spcPts val="600"/>
              </a:spcAft>
              <a:buFont typeface="Arial" panose="020B0604020202020204" pitchFamily="34" charset="0"/>
              <a:buChar char="•"/>
            </a:pPr>
            <a:r>
              <a:rPr lang="lt-LT" sz="1400" dirty="0">
                <a:solidFill>
                  <a:schemeClr val="tx1"/>
                </a:solidFill>
              </a:rPr>
              <a:t>Dabartinių transporto sritį reglamentuojančių teisės aktų atveju šis siūlymas taikomas </a:t>
            </a:r>
            <a:r>
              <a:rPr lang="lt-LT" sz="1400" b="1" i="1" dirty="0">
                <a:solidFill>
                  <a:schemeClr val="tx1"/>
                </a:solidFill>
              </a:rPr>
              <a:t>Leidimų vežti keleivius lengvaisiais automobiliais taksi išdavimo taisyklėms</a:t>
            </a:r>
            <a:r>
              <a:rPr lang="lt-LT" sz="1400" dirty="0">
                <a:solidFill>
                  <a:schemeClr val="tx1"/>
                </a:solidFill>
              </a:rPr>
              <a:t>, kurių II skyriaus 8 punkto „</a:t>
            </a:r>
            <a:r>
              <a:rPr lang="lt-LT" sz="1400" i="1" dirty="0">
                <a:solidFill>
                  <a:schemeClr val="tx1"/>
                </a:solidFill>
              </a:rPr>
              <a:t>Vežėjai, pageidaujantys gauti leidimą, savivaldybės vykdomajai institucijai privalo pateikti šiuos dokumentus:“ </a:t>
            </a:r>
            <a:r>
              <a:rPr lang="lt-LT" sz="1400" b="1" i="1" dirty="0">
                <a:solidFill>
                  <a:schemeClr val="tx1"/>
                </a:solidFill>
              </a:rPr>
              <a:t>8.6 papunktis yra „kitus savivaldybės institucijos nustatytus dokumentus.“</a:t>
            </a:r>
          </a:p>
          <a:p>
            <a:pPr marL="285750" indent="-285750" algn="just">
              <a:spcAft>
                <a:spcPts val="600"/>
              </a:spcAft>
              <a:buFont typeface="Arial" panose="020B0604020202020204" pitchFamily="34" charset="0"/>
              <a:buChar char="•"/>
            </a:pPr>
            <a:r>
              <a:rPr lang="lt-LT" sz="1400" dirty="0">
                <a:solidFill>
                  <a:schemeClr val="tx1"/>
                </a:solidFill>
              </a:rPr>
              <a:t>Šis siūlymas </a:t>
            </a:r>
            <a:r>
              <a:rPr lang="lt-LT" sz="1400" b="1" i="1" dirty="0">
                <a:solidFill>
                  <a:schemeClr val="tx1"/>
                </a:solidFill>
              </a:rPr>
              <a:t>netaikomas</a:t>
            </a:r>
            <a:r>
              <a:rPr lang="lt-LT" sz="1400" dirty="0">
                <a:solidFill>
                  <a:schemeClr val="tx1"/>
                </a:solidFill>
              </a:rPr>
              <a:t> atvejams, kai numatoma, jog ūkio subjektas ir/ar fizinis asmuo turi pateikti </a:t>
            </a:r>
            <a:r>
              <a:rPr lang="lt-LT" sz="1400" b="1" i="1" dirty="0">
                <a:solidFill>
                  <a:schemeClr val="tx1"/>
                </a:solidFill>
              </a:rPr>
              <a:t>kitus konkurso sąlygose numatytus dokumentus</a:t>
            </a:r>
            <a:r>
              <a:rPr lang="lt-LT" sz="1400" dirty="0">
                <a:solidFill>
                  <a:schemeClr val="tx1"/>
                </a:solidFill>
              </a:rPr>
              <a:t>. </a:t>
            </a:r>
          </a:p>
          <a:p>
            <a:pPr marL="285750" indent="-285750" algn="just">
              <a:spcAft>
                <a:spcPts val="600"/>
              </a:spcAft>
              <a:buFont typeface="Arial" panose="020B0604020202020204" pitchFamily="34" charset="0"/>
              <a:buChar char="•"/>
            </a:pPr>
            <a:r>
              <a:rPr lang="lt-LT" sz="1400" dirty="0">
                <a:solidFill>
                  <a:schemeClr val="tx1"/>
                </a:solidFill>
              </a:rPr>
              <a:t>Prieš įtvirtinant galutinį dokumentų ir/ar reikalavimų sąrašą teisės akte būtina </a:t>
            </a:r>
            <a:r>
              <a:rPr lang="lt-LT" sz="1400" b="1" i="1" dirty="0">
                <a:solidFill>
                  <a:schemeClr val="tx1"/>
                </a:solidFill>
              </a:rPr>
              <a:t>suderinti jį su visomis savivaldybėmis</a:t>
            </a:r>
            <a:r>
              <a:rPr lang="lt-LT" sz="1400" dirty="0">
                <a:solidFill>
                  <a:schemeClr val="tx1"/>
                </a:solidFill>
              </a:rPr>
              <a:t>, užtikrinant, jog teisės aktas numatys visus būtinus reikalavimus ir/ar dokumentus. Tuo atveju, jei savivaldybės nepagrindžia konkretaus šiuo metu teisės akte numatyto dokumento ir/ar reikalavimo, siūloma naikinti teisės akto nuostatą „Vežėjai, pageidaujantys gauti leidimą, savivaldybės vykdomajai institucijai privalo pateikti šiuos dokumentus: &lt;...&gt;, kitus savivaldybės institucijos nustatytus dokumentus“. </a:t>
            </a:r>
            <a:endParaRPr lang="en-GB" sz="1400" dirty="0">
              <a:solidFill>
                <a:schemeClr val="tx1"/>
              </a:solidFill>
            </a:endParaRPr>
          </a:p>
        </p:txBody>
      </p:sp>
      <p:sp>
        <p:nvSpPr>
          <p:cNvPr id="7" name="Stačiakampis 6">
            <a:extLst>
              <a:ext uri="{FF2B5EF4-FFF2-40B4-BE49-F238E27FC236}">
                <a16:creationId xmlns:a16="http://schemas.microsoft.com/office/drawing/2014/main" id="{0E305F5D-C4A6-40EF-9C99-2DA677C61C9B}"/>
              </a:ext>
            </a:extLst>
          </p:cNvPr>
          <p:cNvSpPr/>
          <p:nvPr/>
        </p:nvSpPr>
        <p:spPr>
          <a:xfrm>
            <a:off x="395535" y="5013176"/>
            <a:ext cx="8315875" cy="1260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Aiškiai teisės akte įtvirtintas galutinis dokumentų, kuriuos turi pateikti, ar reikalavimų, kuriuos turi atitikti ūkio subjektas ar fizinis asmuo, sąrašas užtikrins aiškumą ir leis išvengti perteklinių ar papildomą reguliavimo naštą sukeliančių reikalavimų, nustatytų atskirų institucijų savo nuožiūra, t.y. skirtingos savivaldybės ar jų įgaliotos institucijos neturės teisės prašyti papildomų dokumentų iš vežėjų, norinčių gauti veiklos vykdymo leidimus. </a:t>
            </a:r>
          </a:p>
          <a:p>
            <a:pPr marL="171450" indent="-171450" algn="just">
              <a:spcAft>
                <a:spcPts val="600"/>
              </a:spcAft>
              <a:buFont typeface="Arial" panose="020B0604020202020204" pitchFamily="34" charset="0"/>
              <a:buChar char="•"/>
            </a:pPr>
            <a:r>
              <a:rPr lang="lt-LT" sz="1400" dirty="0">
                <a:solidFill>
                  <a:schemeClr val="tx1"/>
                </a:solidFill>
              </a:rPr>
              <a:t>Taip išvengiama galimo paslaugų teikėjo diskriminavimo dėl papildomų dokumentų ar reikalavimų. </a:t>
            </a:r>
            <a:endParaRPr lang="en-GB" sz="1400" dirty="0">
              <a:solidFill>
                <a:schemeClr val="tx1"/>
              </a:solidFill>
            </a:endParaRPr>
          </a:p>
        </p:txBody>
      </p:sp>
    </p:spTree>
    <p:extLst>
      <p:ext uri="{BB962C8B-B14F-4D97-AF65-F5344CB8AC3E}">
        <p14:creationId xmlns:p14="http://schemas.microsoft.com/office/powerpoint/2010/main" val="94350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162147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929B8B3D-4178-4151-B710-C84A3A36DF5A}"/>
              </a:ext>
            </a:extLst>
          </p:cNvPr>
          <p:cNvSpPr/>
          <p:nvPr/>
        </p:nvSpPr>
        <p:spPr>
          <a:xfrm>
            <a:off x="399964" y="1294361"/>
            <a:ext cx="8315874" cy="586826"/>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b="1" dirty="0"/>
              <a:t>Pasiūlymai dėl konkrečių transporto sektorių reguliuojančių teisės aktų pakeitimų teikiami ir aprašomi nurodant</a:t>
            </a:r>
          </a:p>
        </p:txBody>
      </p:sp>
      <p:sp>
        <p:nvSpPr>
          <p:cNvPr id="5" name="Arrow: Striped Right 7">
            <a:extLst>
              <a:ext uri="{FF2B5EF4-FFF2-40B4-BE49-F238E27FC236}">
                <a16:creationId xmlns:a16="http://schemas.microsoft.com/office/drawing/2014/main" id="{40FE4BC7-50A8-4695-A36B-D7C67121795A}"/>
              </a:ext>
            </a:extLst>
          </p:cNvPr>
          <p:cNvSpPr/>
          <p:nvPr/>
        </p:nvSpPr>
        <p:spPr>
          <a:xfrm rot="5400000">
            <a:off x="244918" y="2557092"/>
            <a:ext cx="1984197" cy="888135"/>
          </a:xfrm>
          <a:prstGeom prst="stripedRightArrow">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400" b="1" dirty="0"/>
          </a:p>
        </p:txBody>
      </p:sp>
      <p:sp>
        <p:nvSpPr>
          <p:cNvPr id="6" name="Rectangle 5">
            <a:extLst>
              <a:ext uri="{FF2B5EF4-FFF2-40B4-BE49-F238E27FC236}">
                <a16:creationId xmlns:a16="http://schemas.microsoft.com/office/drawing/2014/main" id="{34935FD9-F7C9-4FF0-BAB4-69A8105E85EE}"/>
              </a:ext>
            </a:extLst>
          </p:cNvPr>
          <p:cNvSpPr/>
          <p:nvPr/>
        </p:nvSpPr>
        <p:spPr>
          <a:xfrm>
            <a:off x="1259371" y="2009061"/>
            <a:ext cx="7456467" cy="396000"/>
          </a:xfrm>
          <a:prstGeom prst="rect">
            <a:avLst/>
          </a:prstGeom>
          <a:solidFill>
            <a:schemeClr val="bg1">
              <a:lumMod val="85000"/>
            </a:schemeClr>
          </a:solidFill>
          <a:ln w="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dirty="0">
                <a:solidFill>
                  <a:schemeClr val="tx1"/>
                </a:solidFill>
              </a:rPr>
              <a:t>Konkrečius keistinus teisės aktų reikalavimus, kuriuos siūloma naikinti ir/ar supaprastinti, nurodant esamą teisės akto formuluotę;</a:t>
            </a:r>
          </a:p>
        </p:txBody>
      </p:sp>
      <p:sp>
        <p:nvSpPr>
          <p:cNvPr id="7" name="Rectangle 6">
            <a:extLst>
              <a:ext uri="{FF2B5EF4-FFF2-40B4-BE49-F238E27FC236}">
                <a16:creationId xmlns:a16="http://schemas.microsoft.com/office/drawing/2014/main" id="{3A6059D1-15B6-4889-BD87-729DE03784FD}"/>
              </a:ext>
            </a:extLst>
          </p:cNvPr>
          <p:cNvSpPr/>
          <p:nvPr/>
        </p:nvSpPr>
        <p:spPr>
          <a:xfrm>
            <a:off x="1259371" y="2454436"/>
            <a:ext cx="7456467" cy="396000"/>
          </a:xfrm>
          <a:prstGeom prst="rect">
            <a:avLst/>
          </a:prstGeom>
          <a:solidFill>
            <a:schemeClr val="bg1">
              <a:lumMod val="85000"/>
            </a:schemeClr>
          </a:solidFill>
          <a:ln w="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lt-LT" sz="1400" dirty="0">
              <a:solidFill>
                <a:schemeClr val="tx1"/>
              </a:solidFill>
            </a:endParaRPr>
          </a:p>
          <a:p>
            <a:pPr algn="just"/>
            <a:r>
              <a:rPr lang="lt-LT" sz="1400" dirty="0">
                <a:solidFill>
                  <a:schemeClr val="tx1"/>
                </a:solidFill>
              </a:rPr>
              <a:t>Siūlomą naują teisės akto reikalavimo formuluotę/ pakeitimus;</a:t>
            </a:r>
          </a:p>
          <a:p>
            <a:pPr algn="just"/>
            <a:endParaRPr lang="lt-LT" sz="1400" dirty="0">
              <a:solidFill>
                <a:schemeClr val="tx1"/>
              </a:solidFill>
            </a:endParaRPr>
          </a:p>
        </p:txBody>
      </p:sp>
      <p:sp>
        <p:nvSpPr>
          <p:cNvPr id="8" name="Rectangle 8">
            <a:extLst>
              <a:ext uri="{FF2B5EF4-FFF2-40B4-BE49-F238E27FC236}">
                <a16:creationId xmlns:a16="http://schemas.microsoft.com/office/drawing/2014/main" id="{5CB5D11D-E824-46C4-BAA4-491C9123D1F3}"/>
              </a:ext>
            </a:extLst>
          </p:cNvPr>
          <p:cNvSpPr/>
          <p:nvPr/>
        </p:nvSpPr>
        <p:spPr>
          <a:xfrm>
            <a:off x="1259371" y="2899811"/>
            <a:ext cx="7456467" cy="396000"/>
          </a:xfrm>
          <a:prstGeom prst="rect">
            <a:avLst/>
          </a:prstGeom>
          <a:solidFill>
            <a:schemeClr val="bg1">
              <a:lumMod val="85000"/>
            </a:schemeClr>
          </a:solidFill>
          <a:ln w="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dirty="0">
                <a:solidFill>
                  <a:schemeClr val="tx1"/>
                </a:solidFill>
              </a:rPr>
              <a:t>Teisės akto pakeitimo siūlymo pagrindimą;</a:t>
            </a:r>
          </a:p>
        </p:txBody>
      </p:sp>
      <p:sp>
        <p:nvSpPr>
          <p:cNvPr id="9" name="Rectangle 9">
            <a:extLst>
              <a:ext uri="{FF2B5EF4-FFF2-40B4-BE49-F238E27FC236}">
                <a16:creationId xmlns:a16="http://schemas.microsoft.com/office/drawing/2014/main" id="{3C89BB4A-14D2-4286-81BB-E207C2884E9A}"/>
              </a:ext>
            </a:extLst>
          </p:cNvPr>
          <p:cNvSpPr/>
          <p:nvPr/>
        </p:nvSpPr>
        <p:spPr>
          <a:xfrm>
            <a:off x="1259371" y="3345186"/>
            <a:ext cx="7456467" cy="396000"/>
          </a:xfrm>
          <a:prstGeom prst="rect">
            <a:avLst/>
          </a:prstGeom>
          <a:solidFill>
            <a:schemeClr val="bg1">
              <a:lumMod val="85000"/>
            </a:schemeClr>
          </a:solidFill>
          <a:ln w="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dirty="0">
                <a:solidFill>
                  <a:schemeClr val="tx1"/>
                </a:solidFill>
              </a:rPr>
              <a:t>Pasiūlymo neprieštaravimo ES politikai ar teisės aktams bei Lietuvos tarptautiniams įsipareigojimams pagrindimą.</a:t>
            </a:r>
          </a:p>
        </p:txBody>
      </p:sp>
      <p:sp>
        <p:nvSpPr>
          <p:cNvPr id="14" name="Stačiakampis 13">
            <a:extLst>
              <a:ext uri="{FF2B5EF4-FFF2-40B4-BE49-F238E27FC236}">
                <a16:creationId xmlns:a16="http://schemas.microsoft.com/office/drawing/2014/main" id="{14D7B95C-0DE5-4486-B95F-9878C0647038}"/>
              </a:ext>
            </a:extLst>
          </p:cNvPr>
          <p:cNvSpPr/>
          <p:nvPr/>
        </p:nvSpPr>
        <p:spPr>
          <a:xfrm>
            <a:off x="395535" y="4174681"/>
            <a:ext cx="8315875" cy="1656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Pasiūlymai formuojami remiantis atliktos teisinio reguliavimo tinkamumo patikros transporto srityje ir reguliavimo naštos ūkio subjektams vertinimo rezultatais. </a:t>
            </a:r>
          </a:p>
          <a:p>
            <a:pPr marL="171450" indent="-171450" algn="just">
              <a:spcAft>
                <a:spcPts val="600"/>
              </a:spcAft>
              <a:buFont typeface="Arial" panose="020B0604020202020204" pitchFamily="34" charset="0"/>
              <a:buChar char="•"/>
            </a:pPr>
            <a:r>
              <a:rPr lang="lt-LT" sz="1400" dirty="0">
                <a:solidFill>
                  <a:schemeClr val="tx1"/>
                </a:solidFill>
              </a:rPr>
              <a:t>Rengiant siūlymus buvo vertinama užsienio šalių geroji praktika, interviu metu išsakyta susijusių ūkio subjektų nuomonė ir siūlymai dėl reguliavimo naštos bei kitų kompetentingų institucijų, rengiančių teisės aktus ir vykdančių jų nuostatų įgyvendinimo priežiūrą, įžvalgos.</a:t>
            </a:r>
          </a:p>
          <a:p>
            <a:pPr marL="171450" indent="-171450" algn="just">
              <a:spcAft>
                <a:spcPts val="600"/>
              </a:spcAft>
              <a:buFont typeface="Arial" panose="020B0604020202020204" pitchFamily="34" charset="0"/>
              <a:buChar char="•"/>
            </a:pPr>
            <a:r>
              <a:rPr lang="lt-LT" sz="1400" dirty="0">
                <a:solidFill>
                  <a:schemeClr val="tx1"/>
                </a:solidFill>
              </a:rPr>
              <a:t>Visi šiame skyriuje pateikti siūlymai dėl konkrečių teisės aktų keitimų ir siūlomos naujos teisės aktų formuluotės yra suderinti su kompetentingomis institucijomis.</a:t>
            </a:r>
            <a:endParaRPr lang="en-GB" sz="1400" dirty="0">
              <a:solidFill>
                <a:schemeClr val="tx1"/>
              </a:solidFill>
            </a:endParaRPr>
          </a:p>
        </p:txBody>
      </p:sp>
      <p:sp>
        <p:nvSpPr>
          <p:cNvPr id="15" name="Stačiakampis 14">
            <a:extLst>
              <a:ext uri="{FF2B5EF4-FFF2-40B4-BE49-F238E27FC236}">
                <a16:creationId xmlns:a16="http://schemas.microsoft.com/office/drawing/2014/main" id="{ECFAD6E0-BCC5-4D8C-B0D2-FAEA4DE8021E}"/>
              </a:ext>
            </a:extLst>
          </p:cNvPr>
          <p:cNvSpPr/>
          <p:nvPr/>
        </p:nvSpPr>
        <p:spPr>
          <a:xfrm>
            <a:off x="395534" y="692696"/>
            <a:ext cx="8315875" cy="55229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t-LT" sz="1600" b="1" dirty="0">
                <a:solidFill>
                  <a:schemeClr val="tx1"/>
                </a:solidFill>
              </a:rPr>
              <a:t>Pasiūlymai transporto srities teisės aktų nuostatų keitimui, mažinant reguliavimo naštą ūkio subjektams</a:t>
            </a:r>
            <a:endParaRPr lang="en-GB" sz="1600" b="1" dirty="0">
              <a:solidFill>
                <a:schemeClr val="tx1"/>
              </a:solidFill>
            </a:endParaRPr>
          </a:p>
        </p:txBody>
      </p:sp>
    </p:spTree>
    <p:extLst>
      <p:ext uri="{BB962C8B-B14F-4D97-AF65-F5344CB8AC3E}">
        <p14:creationId xmlns:p14="http://schemas.microsoft.com/office/powerpoint/2010/main" val="106387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D0E540-3284-4863-A0FA-2C07F4016A45}"/>
              </a:ext>
            </a:extLst>
          </p:cNvPr>
          <p:cNvSpPr>
            <a:spLocks noGrp="1"/>
          </p:cNvSpPr>
          <p:nvPr>
            <p:ph type="title"/>
          </p:nvPr>
        </p:nvSpPr>
        <p:spPr>
          <a:xfrm>
            <a:off x="395536" y="410596"/>
            <a:ext cx="8315875" cy="786155"/>
          </a:xfrm>
        </p:spPr>
        <p:txBody>
          <a:bodyPr>
            <a:normAutofit fontScale="90000"/>
          </a:bodyPr>
          <a:lstStyle/>
          <a:p>
            <a:pPr algn="just"/>
            <a:r>
              <a:rPr lang="lt-LT" b="1" dirty="0"/>
              <a:t>1 pasiūlymas</a:t>
            </a:r>
            <a:r>
              <a:rPr lang="lt-LT" dirty="0"/>
              <a:t>. </a:t>
            </a:r>
            <a:r>
              <a:rPr lang="lt-LT" b="1" i="1" dirty="0"/>
              <a:t>Atsisakyti</a:t>
            </a:r>
            <a:r>
              <a:rPr lang="lt-LT" dirty="0"/>
              <a:t> įpareigojimo keleivių kelių transporto priemonių apipavidalinimui, nustatytam lengviesiems automobiliams taksi, išilgai lengvojo </a:t>
            </a:r>
            <a:r>
              <a:rPr lang="lt-LT" b="1" i="1" dirty="0"/>
              <a:t>automobilio taksi šonų įrengti </a:t>
            </a:r>
            <a:r>
              <a:rPr lang="lt-LT" dirty="0"/>
              <a:t>dvi lengvojo automobilio taksi atpažinimo </a:t>
            </a:r>
            <a:r>
              <a:rPr lang="lt-LT" b="1" i="1" dirty="0"/>
              <a:t>ženklinimo juostas</a:t>
            </a:r>
            <a:r>
              <a:rPr lang="lt-LT" dirty="0"/>
              <a:t>.</a:t>
            </a:r>
            <a:endParaRPr lang="en-GB" dirty="0"/>
          </a:p>
        </p:txBody>
      </p:sp>
      <p:sp>
        <p:nvSpPr>
          <p:cNvPr id="5" name="Stačiakampis 4">
            <a:extLst>
              <a:ext uri="{FF2B5EF4-FFF2-40B4-BE49-F238E27FC236}">
                <a16:creationId xmlns:a16="http://schemas.microsoft.com/office/drawing/2014/main" id="{0076A5EF-F918-4B5D-A0C8-3A24BA7364CF}"/>
              </a:ext>
            </a:extLst>
          </p:cNvPr>
          <p:cNvSpPr/>
          <p:nvPr/>
        </p:nvSpPr>
        <p:spPr>
          <a:xfrm>
            <a:off x="395536" y="1412776"/>
            <a:ext cx="1728000"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Keistini teisės aktai</a:t>
            </a:r>
            <a:endParaRPr lang="en-GB" sz="1400" b="1" dirty="0"/>
          </a:p>
        </p:txBody>
      </p:sp>
      <p:sp>
        <p:nvSpPr>
          <p:cNvPr id="6" name="Stačiakampis 5">
            <a:extLst>
              <a:ext uri="{FF2B5EF4-FFF2-40B4-BE49-F238E27FC236}">
                <a16:creationId xmlns:a16="http://schemas.microsoft.com/office/drawing/2014/main" id="{529CD419-AF13-4C65-91D5-2777ED35D27D}"/>
              </a:ext>
            </a:extLst>
          </p:cNvPr>
          <p:cNvSpPr/>
          <p:nvPr/>
        </p:nvSpPr>
        <p:spPr>
          <a:xfrm>
            <a:off x="395536" y="2324878"/>
            <a:ext cx="172800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dirty="0"/>
              <a:t>Siūloma teisės akto formuluotė</a:t>
            </a:r>
            <a:endParaRPr lang="en-GB" sz="1400" b="1" dirty="0"/>
          </a:p>
        </p:txBody>
      </p:sp>
      <p:sp>
        <p:nvSpPr>
          <p:cNvPr id="8" name="Stačiakampis 7">
            <a:extLst>
              <a:ext uri="{FF2B5EF4-FFF2-40B4-BE49-F238E27FC236}">
                <a16:creationId xmlns:a16="http://schemas.microsoft.com/office/drawing/2014/main" id="{56FD4DDD-EDC2-4099-BBD0-F0D63CFC24C5}"/>
              </a:ext>
            </a:extLst>
          </p:cNvPr>
          <p:cNvSpPr/>
          <p:nvPr/>
        </p:nvSpPr>
        <p:spPr>
          <a:xfrm>
            <a:off x="2159536" y="1412777"/>
            <a:ext cx="6588927" cy="864096"/>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Keleivinio kelių transporto priemonių apipavidalinimo tvarko aprašas, patvirtintas Lietuvos Respublikos susisiekimo ministro 1998  m. vasario 12 d. įsakymu Nr. 55 (Lietuvos Respublikos susisiekimo ministro 2015 m. vasario 2 d. įsakymo Nr.</a:t>
            </a:r>
            <a:r>
              <a:rPr lang="lt-LT" sz="1300" b="1" dirty="0">
                <a:solidFill>
                  <a:schemeClr val="tx1"/>
                </a:solidFill>
              </a:rPr>
              <a:t> </a:t>
            </a:r>
            <a:r>
              <a:rPr lang="lt-LT" sz="1300" dirty="0">
                <a:solidFill>
                  <a:schemeClr val="tx1"/>
                </a:solidFill>
              </a:rPr>
              <a:t>3-40 (1.5 E) redakcija), </a:t>
            </a:r>
            <a:r>
              <a:rPr lang="lt-LT" sz="1300" b="1" i="1" dirty="0">
                <a:solidFill>
                  <a:schemeClr val="tx1"/>
                </a:solidFill>
              </a:rPr>
              <a:t>V skyrius 24-26 punktai.</a:t>
            </a:r>
            <a:endParaRPr lang="en-GB" sz="1300" b="1" i="1" dirty="0">
              <a:solidFill>
                <a:schemeClr val="tx1"/>
              </a:solidFill>
            </a:endParaRPr>
          </a:p>
        </p:txBody>
      </p:sp>
      <p:sp>
        <p:nvSpPr>
          <p:cNvPr id="9" name="Stačiakampis 8">
            <a:extLst>
              <a:ext uri="{FF2B5EF4-FFF2-40B4-BE49-F238E27FC236}">
                <a16:creationId xmlns:a16="http://schemas.microsoft.com/office/drawing/2014/main" id="{B485F9DF-761D-48C5-B905-C7C240EB3ACA}"/>
              </a:ext>
            </a:extLst>
          </p:cNvPr>
          <p:cNvSpPr/>
          <p:nvPr/>
        </p:nvSpPr>
        <p:spPr>
          <a:xfrm>
            <a:off x="2159537" y="2324878"/>
            <a:ext cx="6588927" cy="576064"/>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Siūloma naikinti Keleivinio kelių transporto priemonių apipavidalinimo tvarko aprašo, </a:t>
            </a:r>
            <a:r>
              <a:rPr lang="lt-LT" sz="1300" b="1" i="1" dirty="0">
                <a:solidFill>
                  <a:schemeClr val="tx1"/>
                </a:solidFill>
              </a:rPr>
              <a:t>V skyrius 24-26 punktus.</a:t>
            </a:r>
            <a:endParaRPr lang="en-GB" sz="1300" b="1" i="1" dirty="0">
              <a:solidFill>
                <a:schemeClr val="tx1"/>
              </a:solidFill>
            </a:endParaRPr>
          </a:p>
        </p:txBody>
      </p:sp>
      <p:sp>
        <p:nvSpPr>
          <p:cNvPr id="10" name="Stačiakampis 9">
            <a:extLst>
              <a:ext uri="{FF2B5EF4-FFF2-40B4-BE49-F238E27FC236}">
                <a16:creationId xmlns:a16="http://schemas.microsoft.com/office/drawing/2014/main" id="{E71FE55F-B886-413F-8554-44912C4DD706}"/>
              </a:ext>
            </a:extLst>
          </p:cNvPr>
          <p:cNvSpPr/>
          <p:nvPr/>
        </p:nvSpPr>
        <p:spPr>
          <a:xfrm>
            <a:off x="395535" y="2948947"/>
            <a:ext cx="8352928" cy="25922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Transporto priemonių apipavidalinimas leidžia išskirti lengvuosius automobilius taksi iš kitų transporto priemonių.</a:t>
            </a:r>
          </a:p>
          <a:p>
            <a:pPr marL="171450" indent="-171450" algn="just">
              <a:spcAft>
                <a:spcPts val="600"/>
              </a:spcAft>
              <a:buFont typeface="Arial" panose="020B0604020202020204" pitchFamily="34" charset="0"/>
              <a:buChar char="•"/>
            </a:pPr>
            <a:r>
              <a:rPr lang="lt-LT" sz="1400" dirty="0">
                <a:solidFill>
                  <a:schemeClr val="tx1"/>
                </a:solidFill>
              </a:rPr>
              <a:t>Be numatyto lengvųjų automobilių taksi šoninio ženklinimo atpažinimo juostomis, transporto priemonės taip pat </a:t>
            </a:r>
            <a:r>
              <a:rPr lang="lt-LT" sz="1400" b="1" i="1" dirty="0">
                <a:solidFill>
                  <a:schemeClr val="tx1"/>
                </a:solidFill>
              </a:rPr>
              <a:t>turi turėti įrengtą taksi ženklą – plafoną</a:t>
            </a:r>
            <a:r>
              <a:rPr lang="lt-LT" sz="1400" dirty="0">
                <a:solidFill>
                  <a:schemeClr val="tx1"/>
                </a:solidFill>
              </a:rPr>
              <a:t>. Šis ženklas – plafonas leidžia išskirti lengvąjį automobilį taksi iš kitų transporto priemonių, ir atskirti keleiviams, ar lengvasis automobilis taksi šiuo metu yra užimtas, ar ne. </a:t>
            </a:r>
            <a:endParaRPr lang="en-GB" sz="1400" dirty="0">
              <a:solidFill>
                <a:schemeClr val="tx1"/>
              </a:solidFill>
            </a:endParaRPr>
          </a:p>
          <a:p>
            <a:pPr marL="171450" indent="-171450" algn="just">
              <a:spcAft>
                <a:spcPts val="600"/>
              </a:spcAft>
              <a:buFont typeface="Arial" panose="020B0604020202020204" pitchFamily="34" charset="0"/>
              <a:buChar char="•"/>
            </a:pPr>
            <a:r>
              <a:rPr lang="lt-LT" sz="1400" dirty="0">
                <a:solidFill>
                  <a:schemeClr val="tx1"/>
                </a:solidFill>
              </a:rPr>
              <a:t>Kita lengvųjų automobilių taksi skiriamoji priemonė – </a:t>
            </a:r>
            <a:r>
              <a:rPr lang="lt-LT" sz="1400" b="1" i="1" dirty="0">
                <a:solidFill>
                  <a:schemeClr val="tx1"/>
                </a:solidFill>
              </a:rPr>
              <a:t>specialūs transporto priemonių registracijos </a:t>
            </a:r>
            <a:r>
              <a:rPr lang="lt-LT" sz="1400" dirty="0">
                <a:solidFill>
                  <a:schemeClr val="tx1"/>
                </a:solidFill>
              </a:rPr>
              <a:t>numeriai, prasidedantys raide T. </a:t>
            </a:r>
          </a:p>
          <a:p>
            <a:pPr marL="171450" indent="-171450" algn="just">
              <a:spcAft>
                <a:spcPts val="600"/>
              </a:spcAft>
              <a:buFont typeface="Arial" panose="020B0604020202020204" pitchFamily="34" charset="0"/>
              <a:buChar char="•"/>
            </a:pPr>
            <a:r>
              <a:rPr lang="lt-LT" sz="1400" dirty="0">
                <a:solidFill>
                  <a:schemeClr val="tx1"/>
                </a:solidFill>
              </a:rPr>
              <a:t>Interviu metu vežėjai lengvaisiais automobiliais taksi pabrėžė, jog </a:t>
            </a:r>
            <a:r>
              <a:rPr lang="lt-LT" sz="1400" b="1" i="1" dirty="0">
                <a:solidFill>
                  <a:schemeClr val="tx1"/>
                </a:solidFill>
              </a:rPr>
              <a:t>reikalavimai numatytų juostų įrengimui dažnai negali būti tinkamai įgyvendinti dėl šiuolaikinių transporto priemonių kėbulo konstrukcijos</a:t>
            </a:r>
            <a:r>
              <a:rPr lang="lt-LT" sz="1400" dirty="0">
                <a:solidFill>
                  <a:schemeClr val="tx1"/>
                </a:solidFill>
              </a:rPr>
              <a:t>, t.y. nustatyti reikalavimai šoninių juostų išmatavimams dažnai yra per dideli transporto priemonių atžvilgiu ir reikalavimus atitinkančios juostos sutalpinti ant transporto priemonės šono nėra galimybės.</a:t>
            </a:r>
            <a:endParaRPr lang="en-GB" sz="1400" dirty="0">
              <a:solidFill>
                <a:schemeClr val="tx1"/>
              </a:solidFill>
            </a:endParaRPr>
          </a:p>
        </p:txBody>
      </p:sp>
      <p:sp>
        <p:nvSpPr>
          <p:cNvPr id="11" name="Stačiakampis 10">
            <a:extLst>
              <a:ext uri="{FF2B5EF4-FFF2-40B4-BE49-F238E27FC236}">
                <a16:creationId xmlns:a16="http://schemas.microsoft.com/office/drawing/2014/main" id="{344A83FB-929D-4881-A415-7D162526DEFF}"/>
              </a:ext>
            </a:extLst>
          </p:cNvPr>
          <p:cNvSpPr/>
          <p:nvPr/>
        </p:nvSpPr>
        <p:spPr>
          <a:xfrm>
            <a:off x="414669" y="5589240"/>
            <a:ext cx="8333793" cy="738664"/>
          </a:xfrm>
          <a:prstGeom prst="rect">
            <a:avLst/>
          </a:prstGeom>
          <a:ln>
            <a:solidFill>
              <a:schemeClr val="bg1">
                <a:lumMod val="50000"/>
              </a:schemeClr>
            </a:solidFill>
          </a:ln>
        </p:spPr>
        <p:txBody>
          <a:bodyPr wrap="square">
            <a:spAutoFit/>
          </a:bodyPr>
          <a:lstStyle/>
          <a:p>
            <a:pPr algn="just"/>
            <a:r>
              <a:rPr lang="lt-LT"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Pasiūlymų suderinamumas su ES teisės aktais ir Lietuvos tarptautiniais įsipareigojimais: </a:t>
            </a:r>
            <a:r>
              <a:rPr lang="lt-LT" sz="1400" dirty="0">
                <a:solidFill>
                  <a:srgbClr val="000000"/>
                </a:solidFill>
                <a:latin typeface="Calibri" panose="020F0502020204030204" pitchFamily="34" charset="0"/>
                <a:ea typeface="Calibri" panose="020F0502020204030204" pitchFamily="34" charset="0"/>
                <a:cs typeface="Calibri" panose="020F0502020204030204" pitchFamily="34" charset="0"/>
              </a:rPr>
              <a:t>Reikalavimas kyla iš nacionalinių teisės aktų, todėl siūlomas pakeitimas neprieštarauja ES teisės aktams ir Lietuvos tarptautiniams įsipareigojimams.</a:t>
            </a: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276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59051D9-6F12-47CB-B39E-F0783D74641F}"/>
              </a:ext>
            </a:extLst>
          </p:cNvPr>
          <p:cNvSpPr>
            <a:spLocks noGrp="1"/>
          </p:cNvSpPr>
          <p:nvPr>
            <p:ph type="title"/>
          </p:nvPr>
        </p:nvSpPr>
        <p:spPr/>
        <p:txBody>
          <a:bodyPr>
            <a:normAutofit fontScale="90000"/>
          </a:bodyPr>
          <a:lstStyle/>
          <a:p>
            <a:pPr algn="just"/>
            <a:r>
              <a:rPr lang="lt-LT" b="1" dirty="0"/>
              <a:t>2 pasiūlymas. </a:t>
            </a:r>
            <a:r>
              <a:rPr lang="lt-LT" b="1" i="1" dirty="0"/>
              <a:t>Atsisakyti</a:t>
            </a:r>
            <a:r>
              <a:rPr lang="lt-LT" dirty="0"/>
              <a:t> dabar numatyto </a:t>
            </a:r>
            <a:r>
              <a:rPr lang="lt-LT" b="1" i="1" dirty="0"/>
              <a:t>geografinio apribojimo</a:t>
            </a:r>
            <a:r>
              <a:rPr lang="lt-LT" dirty="0"/>
              <a:t> keleivių vežimo lengvaisiais automobiliais </a:t>
            </a:r>
            <a:r>
              <a:rPr lang="lt-LT" b="1" i="1" dirty="0"/>
              <a:t>taksi</a:t>
            </a:r>
            <a:r>
              <a:rPr lang="lt-LT" dirty="0"/>
              <a:t> paslaugos teikimui.</a:t>
            </a:r>
            <a:endParaRPr lang="en-GB" dirty="0"/>
          </a:p>
        </p:txBody>
      </p:sp>
      <p:sp>
        <p:nvSpPr>
          <p:cNvPr id="4" name="Stačiakampis 3">
            <a:extLst>
              <a:ext uri="{FF2B5EF4-FFF2-40B4-BE49-F238E27FC236}">
                <a16:creationId xmlns:a16="http://schemas.microsoft.com/office/drawing/2014/main" id="{2F40A95D-6C82-4F5B-9E9D-96EDCB290796}"/>
              </a:ext>
            </a:extLst>
          </p:cNvPr>
          <p:cNvSpPr/>
          <p:nvPr/>
        </p:nvSpPr>
        <p:spPr>
          <a:xfrm>
            <a:off x="395536" y="1052736"/>
            <a:ext cx="1728000" cy="46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Keistini teisės aktai*</a:t>
            </a:r>
            <a:endParaRPr lang="en-GB" sz="1400" b="1" dirty="0"/>
          </a:p>
        </p:txBody>
      </p:sp>
      <p:sp>
        <p:nvSpPr>
          <p:cNvPr id="5" name="Stačiakampis 4">
            <a:extLst>
              <a:ext uri="{FF2B5EF4-FFF2-40B4-BE49-F238E27FC236}">
                <a16:creationId xmlns:a16="http://schemas.microsoft.com/office/drawing/2014/main" id="{CE8C120E-6676-4DBA-AC23-88CB35BAA4A9}"/>
              </a:ext>
            </a:extLst>
          </p:cNvPr>
          <p:cNvSpPr/>
          <p:nvPr/>
        </p:nvSpPr>
        <p:spPr>
          <a:xfrm>
            <a:off x="395536" y="1556792"/>
            <a:ext cx="1728000"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dirty="0"/>
              <a:t>Siūloma teisės akto formuluotė</a:t>
            </a:r>
            <a:endParaRPr lang="en-GB" sz="1400" b="1" dirty="0"/>
          </a:p>
        </p:txBody>
      </p:sp>
      <p:sp>
        <p:nvSpPr>
          <p:cNvPr id="6" name="Stačiakampis 5">
            <a:extLst>
              <a:ext uri="{FF2B5EF4-FFF2-40B4-BE49-F238E27FC236}">
                <a16:creationId xmlns:a16="http://schemas.microsoft.com/office/drawing/2014/main" id="{1EB1DBDE-C7AC-4C8B-9A65-2C8B79949AB3}"/>
              </a:ext>
            </a:extLst>
          </p:cNvPr>
          <p:cNvSpPr/>
          <p:nvPr/>
        </p:nvSpPr>
        <p:spPr>
          <a:xfrm>
            <a:off x="2159536" y="1052737"/>
            <a:ext cx="6588927" cy="46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Lietuvos Respublikos kelių transporto kodeksas, 1996 m. lapkričio 19 d. Nr. I-1628, Vilnius, V skirsnio 18 straipsnio, 12 punktas</a:t>
            </a:r>
            <a:endParaRPr lang="en-GB" sz="1300" dirty="0">
              <a:solidFill>
                <a:schemeClr val="tx1"/>
              </a:solidFill>
            </a:endParaRPr>
          </a:p>
        </p:txBody>
      </p:sp>
      <p:sp>
        <p:nvSpPr>
          <p:cNvPr id="7" name="Stačiakampis 6">
            <a:extLst>
              <a:ext uri="{FF2B5EF4-FFF2-40B4-BE49-F238E27FC236}">
                <a16:creationId xmlns:a16="http://schemas.microsoft.com/office/drawing/2014/main" id="{AB9996F5-119B-4322-BFBD-B9C0F70DDAA2}"/>
              </a:ext>
            </a:extLst>
          </p:cNvPr>
          <p:cNvSpPr/>
          <p:nvPr/>
        </p:nvSpPr>
        <p:spPr>
          <a:xfrm>
            <a:off x="2159537" y="1548757"/>
            <a:ext cx="6588927" cy="1728192"/>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Siūloma keisti Lietuvos Respublikos kelių transporto kodeksas, 1996 m. lapkričio 19 d. Nr. I-1628, Vilnius, V skirsnio 18 straipsnio 12 punktą:</a:t>
            </a:r>
          </a:p>
          <a:p>
            <a:pPr algn="just"/>
            <a:r>
              <a:rPr lang="lt-LT" sz="1300" dirty="0">
                <a:solidFill>
                  <a:schemeClr val="tx1"/>
                </a:solidFill>
              </a:rPr>
              <a:t>„Keleiviams vežti lengvaisiais automobiliais taksi išduodamas leidimas. Leidimus vežti keleivius lengvaisiais automobiliais taksi išduoda, galiojimą sustabdo, leidimo galiojimo sustabdymą ar leidimo galiojimą naikina savivaldybės, </a:t>
            </a:r>
            <a:r>
              <a:rPr lang="lt-LT" sz="1300" strike="sngStrike" dirty="0">
                <a:solidFill>
                  <a:schemeClr val="tx1"/>
                </a:solidFill>
              </a:rPr>
              <a:t>kurios teritorijoje keleiviai bus vežami lengvaisiais automobiliais taksi, vykdomosios institucijos </a:t>
            </a:r>
            <a:r>
              <a:rPr lang="lt-LT" sz="1300" b="1" i="1" dirty="0">
                <a:solidFill>
                  <a:schemeClr val="tx1"/>
                </a:solidFill>
              </a:rPr>
              <a:t>pagal vežėjo įmonės buveinės registracijos vietą arba gyvenamąją vietą, jeigu vežėjas yra fizinis asmuo</a:t>
            </a:r>
            <a:r>
              <a:rPr lang="lt-LT" sz="1300" dirty="0">
                <a:solidFill>
                  <a:schemeClr val="tx1"/>
                </a:solidFill>
              </a:rPr>
              <a:t>, Susisiekimo ministerijos nustatyta tvarka...&gt;“ </a:t>
            </a:r>
            <a:endParaRPr lang="en-GB" sz="1300" dirty="0">
              <a:solidFill>
                <a:schemeClr val="tx1"/>
              </a:solidFill>
            </a:endParaRPr>
          </a:p>
        </p:txBody>
      </p:sp>
      <p:sp>
        <p:nvSpPr>
          <p:cNvPr id="10" name="Stačiakampis 9">
            <a:extLst>
              <a:ext uri="{FF2B5EF4-FFF2-40B4-BE49-F238E27FC236}">
                <a16:creationId xmlns:a16="http://schemas.microsoft.com/office/drawing/2014/main" id="{485B36FE-D400-45BC-AD18-BEED4734F34E}"/>
              </a:ext>
            </a:extLst>
          </p:cNvPr>
          <p:cNvSpPr/>
          <p:nvPr/>
        </p:nvSpPr>
        <p:spPr>
          <a:xfrm>
            <a:off x="395535" y="3304969"/>
            <a:ext cx="8352928" cy="2112235"/>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Šiuo metu vežėjas gali teikti keleivių vežimo lengvaisiais automobiliais taksi paslaugą tik tos savivaldybės teritorijoje, kuri jam išdavė leidimą tokiai veiklai vykdyti. </a:t>
            </a:r>
          </a:p>
          <a:p>
            <a:pPr marL="171450" indent="-171450" algn="just">
              <a:spcAft>
                <a:spcPts val="600"/>
              </a:spcAft>
              <a:buFont typeface="Arial" panose="020B0604020202020204" pitchFamily="34" charset="0"/>
              <a:buChar char="•"/>
            </a:pPr>
            <a:r>
              <a:rPr lang="lt-LT" sz="1400" dirty="0">
                <a:solidFill>
                  <a:schemeClr val="tx1"/>
                </a:solidFill>
              </a:rPr>
              <a:t>Esant dabartiniam geografiniam keleivių vežimo lengvaisiais automobiliais taksi veiklos vykdymo apribojimui įmonės ir/ar fiziniai asmenys patiria veiklos nuostolių tuomet, kai keleivis pageidauja būti nuvežtas į kitos savivaldybės teritorijoje esantį paskirties tašką.</a:t>
            </a:r>
            <a:endParaRPr lang="en-GB" sz="1400" dirty="0">
              <a:solidFill>
                <a:schemeClr val="tx1"/>
              </a:solidFill>
            </a:endParaRPr>
          </a:p>
          <a:p>
            <a:pPr marL="171450" indent="-171450" algn="just">
              <a:spcAft>
                <a:spcPts val="600"/>
              </a:spcAft>
              <a:buFont typeface="Arial" panose="020B0604020202020204" pitchFamily="34" charset="0"/>
              <a:buChar char="•"/>
            </a:pPr>
            <a:r>
              <a:rPr lang="lt-LT" sz="1400" dirty="0">
                <a:solidFill>
                  <a:schemeClr val="tx1"/>
                </a:solidFill>
              </a:rPr>
              <a:t>Keleivių vežimo lengvaisiais automobiliais taksi paslaugas teikiančių įmonių teigimu, leidimas vykdyti keleivių vežimo lengvaisiais automobiliais taksi veiklą kelių savivaldybių teritorijoje supaprastintų tolimų keleivių vežimo lengvaisiais automobiliais taksi paslaugų teikimą (kai keleiviai pageidauja būti nuvežti į kitai savivaldybei priklausančią teritoriją) ir leistų išvengti šiuo metu pasitaikančių veiklos vykdymo pažeidimų</a:t>
            </a:r>
          </a:p>
        </p:txBody>
      </p:sp>
      <p:sp>
        <p:nvSpPr>
          <p:cNvPr id="11" name="Stačiakampis 10">
            <a:extLst>
              <a:ext uri="{FF2B5EF4-FFF2-40B4-BE49-F238E27FC236}">
                <a16:creationId xmlns:a16="http://schemas.microsoft.com/office/drawing/2014/main" id="{50E73E8A-A102-4775-A71A-238A3225BD8C}"/>
              </a:ext>
            </a:extLst>
          </p:cNvPr>
          <p:cNvSpPr/>
          <p:nvPr/>
        </p:nvSpPr>
        <p:spPr>
          <a:xfrm>
            <a:off x="414669" y="5445224"/>
            <a:ext cx="8333793" cy="684000"/>
          </a:xfrm>
          <a:prstGeom prst="rect">
            <a:avLst/>
          </a:prstGeom>
          <a:ln>
            <a:solidFill>
              <a:schemeClr val="bg1">
                <a:lumMod val="50000"/>
              </a:schemeClr>
            </a:solidFill>
          </a:ln>
        </p:spPr>
        <p:txBody>
          <a:bodyPr wrap="square">
            <a:spAutoFit/>
          </a:bodyPr>
          <a:lstStyle/>
          <a:p>
            <a:pPr algn="just"/>
            <a:r>
              <a:rPr lang="lt-LT"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Pasiūlymų suderinamumas su ES teisės aktais ir Lietuvos tarptautiniais įsipareigojimais: </a:t>
            </a:r>
            <a:r>
              <a:rPr lang="lt-LT" sz="1400" dirty="0">
                <a:solidFill>
                  <a:srgbClr val="000000"/>
                </a:solidFill>
                <a:latin typeface="Calibri" panose="020F0502020204030204" pitchFamily="34" charset="0"/>
                <a:ea typeface="Calibri" panose="020F0502020204030204" pitchFamily="34" charset="0"/>
                <a:cs typeface="Calibri" panose="020F0502020204030204" pitchFamily="34" charset="0"/>
              </a:rPr>
              <a:t>Reikalavimas kyla iš nacionalinių teisės aktų, todėl siūlomas pakeitimas neprieštarauja ES teisės aktams ir Lietuvos tarptautiniams įsipareigojimams.</a:t>
            </a: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Stačiakampis 11">
            <a:extLst>
              <a:ext uri="{FF2B5EF4-FFF2-40B4-BE49-F238E27FC236}">
                <a16:creationId xmlns:a16="http://schemas.microsoft.com/office/drawing/2014/main" id="{C2FE2236-1469-4BC8-AA0D-4384FBFD9694}"/>
              </a:ext>
            </a:extLst>
          </p:cNvPr>
          <p:cNvSpPr/>
          <p:nvPr/>
        </p:nvSpPr>
        <p:spPr>
          <a:xfrm>
            <a:off x="414669" y="6129224"/>
            <a:ext cx="8333793" cy="3181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100" i="1" dirty="0">
                <a:solidFill>
                  <a:schemeClr val="tx1"/>
                </a:solidFill>
              </a:rPr>
              <a:t>* Poįstatyminių teisės aktų pakeitimų formuluotės pateikiamos toliau</a:t>
            </a:r>
            <a:endParaRPr lang="en-GB" sz="1100" i="1" dirty="0">
              <a:solidFill>
                <a:schemeClr val="tx1"/>
              </a:solidFill>
            </a:endParaRPr>
          </a:p>
        </p:txBody>
      </p:sp>
    </p:spTree>
    <p:extLst>
      <p:ext uri="{BB962C8B-B14F-4D97-AF65-F5344CB8AC3E}">
        <p14:creationId xmlns:p14="http://schemas.microsoft.com/office/powerpoint/2010/main" val="2600063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2321C1D-925B-457C-BB2E-99603863B653}"/>
              </a:ext>
            </a:extLst>
          </p:cNvPr>
          <p:cNvSpPr>
            <a:spLocks noGrp="1"/>
          </p:cNvSpPr>
          <p:nvPr>
            <p:ph type="title"/>
          </p:nvPr>
        </p:nvSpPr>
        <p:spPr/>
        <p:txBody>
          <a:bodyPr>
            <a:normAutofit fontScale="90000"/>
          </a:bodyPr>
          <a:lstStyle/>
          <a:p>
            <a:pPr algn="just"/>
            <a:r>
              <a:rPr lang="lt-LT" dirty="0"/>
              <a:t>Keičiant LR Kelių transporto kodekso nuostatas dėl geografinio vežėjų lengvaisiais automobiliais apribojimo panaikinimo, būtina keisti ir kitus teisės aktus įtvirtinančius tokią nuostatą.</a:t>
            </a:r>
          </a:p>
        </p:txBody>
      </p:sp>
      <p:sp>
        <p:nvSpPr>
          <p:cNvPr id="3" name="Stačiakampis 2">
            <a:extLst>
              <a:ext uri="{FF2B5EF4-FFF2-40B4-BE49-F238E27FC236}">
                <a16:creationId xmlns:a16="http://schemas.microsoft.com/office/drawing/2014/main" id="{2B07EFC9-E97A-4FDD-9270-4B65A6B4F92A}"/>
              </a:ext>
            </a:extLst>
          </p:cNvPr>
          <p:cNvSpPr/>
          <p:nvPr/>
        </p:nvSpPr>
        <p:spPr>
          <a:xfrm>
            <a:off x="395536" y="1412856"/>
            <a:ext cx="1260000" cy="54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Keistinas teisės aktas</a:t>
            </a:r>
          </a:p>
        </p:txBody>
      </p:sp>
      <p:sp>
        <p:nvSpPr>
          <p:cNvPr id="4" name="Stačiakampis 3">
            <a:extLst>
              <a:ext uri="{FF2B5EF4-FFF2-40B4-BE49-F238E27FC236}">
                <a16:creationId xmlns:a16="http://schemas.microsoft.com/office/drawing/2014/main" id="{9E7887B6-8A42-434A-87B3-52B5F6509A04}"/>
              </a:ext>
            </a:extLst>
          </p:cNvPr>
          <p:cNvSpPr/>
          <p:nvPr/>
        </p:nvSpPr>
        <p:spPr>
          <a:xfrm>
            <a:off x="395536" y="1989144"/>
            <a:ext cx="1260000" cy="201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dirty="0"/>
              <a:t>Siūloma teisės akto formuluotė</a:t>
            </a:r>
          </a:p>
        </p:txBody>
      </p:sp>
      <p:sp>
        <p:nvSpPr>
          <p:cNvPr id="5" name="Stačiakampis 4">
            <a:extLst>
              <a:ext uri="{FF2B5EF4-FFF2-40B4-BE49-F238E27FC236}">
                <a16:creationId xmlns:a16="http://schemas.microsoft.com/office/drawing/2014/main" id="{E5020389-3A6F-43E5-B1FA-4C46024C8E3D}"/>
              </a:ext>
            </a:extLst>
          </p:cNvPr>
          <p:cNvSpPr/>
          <p:nvPr/>
        </p:nvSpPr>
        <p:spPr>
          <a:xfrm>
            <a:off x="1691679" y="1412857"/>
            <a:ext cx="7020000" cy="54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Leidimų vežti keleivius lengvaisiais automobiliais taksi išdavimo taisyklės, patvirtintos Lietuvos Respublikos susisiekimo ministro 2011 m. gruodžio 9 d. įsakymu Nr. 3-768, II skyriaus 5 punktas ir III skyriaus 19 punktas</a:t>
            </a:r>
          </a:p>
        </p:txBody>
      </p:sp>
      <p:sp>
        <p:nvSpPr>
          <p:cNvPr id="6" name="Stačiakampis 5">
            <a:extLst>
              <a:ext uri="{FF2B5EF4-FFF2-40B4-BE49-F238E27FC236}">
                <a16:creationId xmlns:a16="http://schemas.microsoft.com/office/drawing/2014/main" id="{ED1DDF31-EF9A-4B6B-B246-719DFEA51F54}"/>
              </a:ext>
            </a:extLst>
          </p:cNvPr>
          <p:cNvSpPr/>
          <p:nvPr/>
        </p:nvSpPr>
        <p:spPr>
          <a:xfrm>
            <a:off x="1691680" y="1981108"/>
            <a:ext cx="7020000" cy="2016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Siūloma keisti II skyriaus 5 punktą „5. Leidimus išduoda, jų galiojimą sustabdo, leidimo galiojimo sustabdymą ir leidimo galiojimą panaikina savivaldybės, </a:t>
            </a:r>
            <a:r>
              <a:rPr lang="lt-LT" sz="1300" strike="sngStrike" dirty="0">
                <a:solidFill>
                  <a:schemeClr val="tx1"/>
                </a:solidFill>
              </a:rPr>
              <a:t>kurios teritorijoje bus vežami keleiviai taksi,</a:t>
            </a:r>
            <a:r>
              <a:rPr lang="lt-LT" sz="1300" dirty="0">
                <a:solidFill>
                  <a:schemeClr val="tx1"/>
                </a:solidFill>
              </a:rPr>
              <a:t> vykdomosios institucijos, pagal vežėjo įmonės buveinės registracijos vietą arba gyvenamąją vietą, jeigu vežėjas yra fizinis asmuo.</a:t>
            </a:r>
          </a:p>
          <a:p>
            <a:pPr algn="just"/>
            <a:r>
              <a:rPr lang="lt-LT" sz="1300" dirty="0">
                <a:solidFill>
                  <a:schemeClr val="tx1"/>
                </a:solidFill>
              </a:rPr>
              <a:t> </a:t>
            </a:r>
          </a:p>
          <a:p>
            <a:pPr algn="just"/>
            <a:r>
              <a:rPr lang="lt-LT" sz="1300" dirty="0">
                <a:solidFill>
                  <a:schemeClr val="tx1"/>
                </a:solidFill>
              </a:rPr>
              <a:t>Siūloma naikinti III skyriaus, 19 punkto, 19.4 papunktį: „19 punktas. Panaikinti leidimo galiojimo sustabdymą anksčiau nustatyto termino draudžiama, kai: &lt;... 19.3. taksi paslaugos buvo teikiamos taksi, neatitinkančiu Techninių reikalavimų; </a:t>
            </a:r>
            <a:r>
              <a:rPr lang="lt-LT" sz="1300" strike="sngStrike" dirty="0">
                <a:solidFill>
                  <a:schemeClr val="tx1"/>
                </a:solidFill>
              </a:rPr>
              <a:t>19.4. taksi paslaugos buvo teikiamos kitos savivaldybės teritorijoje, išskyrus Keleivių vežimo už atlygį lengvaisiais automobiliais ir lengvaisiais automobiliais taksi taisyklėse numatytus atvejus; </a:t>
            </a:r>
            <a:r>
              <a:rPr lang="lt-LT" sz="1300" dirty="0">
                <a:solidFill>
                  <a:schemeClr val="tx1"/>
                </a:solidFill>
              </a:rPr>
              <a:t>...&gt;</a:t>
            </a:r>
          </a:p>
        </p:txBody>
      </p:sp>
      <p:sp>
        <p:nvSpPr>
          <p:cNvPr id="7" name="Stačiakampis 6">
            <a:extLst>
              <a:ext uri="{FF2B5EF4-FFF2-40B4-BE49-F238E27FC236}">
                <a16:creationId xmlns:a16="http://schemas.microsoft.com/office/drawing/2014/main" id="{83DE877A-2A77-4623-91F4-32C16651E880}"/>
              </a:ext>
            </a:extLst>
          </p:cNvPr>
          <p:cNvSpPr/>
          <p:nvPr/>
        </p:nvSpPr>
        <p:spPr>
          <a:xfrm>
            <a:off x="395536" y="4509200"/>
            <a:ext cx="1260000" cy="57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Keistinas teisės aktas</a:t>
            </a:r>
          </a:p>
        </p:txBody>
      </p:sp>
      <p:sp>
        <p:nvSpPr>
          <p:cNvPr id="8" name="Stačiakampis 7">
            <a:extLst>
              <a:ext uri="{FF2B5EF4-FFF2-40B4-BE49-F238E27FC236}">
                <a16:creationId xmlns:a16="http://schemas.microsoft.com/office/drawing/2014/main" id="{EDECE263-2D52-41A5-8AEE-FBA03B47E6EF}"/>
              </a:ext>
            </a:extLst>
          </p:cNvPr>
          <p:cNvSpPr/>
          <p:nvPr/>
        </p:nvSpPr>
        <p:spPr>
          <a:xfrm>
            <a:off x="395536" y="5157272"/>
            <a:ext cx="1260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dirty="0"/>
              <a:t>Siūloma teisės akto formuluotė</a:t>
            </a:r>
          </a:p>
        </p:txBody>
      </p:sp>
      <p:sp>
        <p:nvSpPr>
          <p:cNvPr id="9" name="Stačiakampis 8">
            <a:extLst>
              <a:ext uri="{FF2B5EF4-FFF2-40B4-BE49-F238E27FC236}">
                <a16:creationId xmlns:a16="http://schemas.microsoft.com/office/drawing/2014/main" id="{03E83F92-CB6C-41AD-B67A-64F67E85FE5D}"/>
              </a:ext>
            </a:extLst>
          </p:cNvPr>
          <p:cNvSpPr/>
          <p:nvPr/>
        </p:nvSpPr>
        <p:spPr>
          <a:xfrm>
            <a:off x="1691679" y="4509201"/>
            <a:ext cx="7020000" cy="576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Keleivių vežimo už atlygį lengvaisiais automobiliais ir lengvaisiais automobiliais taksi taisyklės, patvirtintos Lietuvos Respublikos susisiekimo ministro 2012 m. sausio 27 d. įsakymu Nr. 3-80 , VI skyriaus, 38 punktas</a:t>
            </a:r>
          </a:p>
        </p:txBody>
      </p:sp>
      <p:sp>
        <p:nvSpPr>
          <p:cNvPr id="10" name="Stačiakampis 9">
            <a:extLst>
              <a:ext uri="{FF2B5EF4-FFF2-40B4-BE49-F238E27FC236}">
                <a16:creationId xmlns:a16="http://schemas.microsoft.com/office/drawing/2014/main" id="{4637F484-E159-4035-A6A6-B683F14E33D6}"/>
              </a:ext>
            </a:extLst>
          </p:cNvPr>
          <p:cNvSpPr/>
          <p:nvPr/>
        </p:nvSpPr>
        <p:spPr>
          <a:xfrm>
            <a:off x="1691680" y="5149237"/>
            <a:ext cx="7020000" cy="7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Siūloma </a:t>
            </a:r>
            <a:r>
              <a:rPr lang="lt-LT" sz="1300" b="1" i="1" dirty="0">
                <a:solidFill>
                  <a:schemeClr val="tx1"/>
                </a:solidFill>
              </a:rPr>
              <a:t>naikinti </a:t>
            </a:r>
            <a:r>
              <a:rPr lang="lt-LT" sz="1300" dirty="0">
                <a:solidFill>
                  <a:schemeClr val="tx1"/>
                </a:solidFill>
              </a:rPr>
              <a:t>Keleivių vežimo už atlygį lengvaisiais automobiliais ir lengvaisiais automobiliais taksi taisyklių, patvirtintos Lietuvos Respublikos susisiekimo ministro 2012 m. sausio 27 d. įsakymu Nr. 3-80, VI skyriaus, 38 punktą</a:t>
            </a:r>
            <a:r>
              <a:rPr lang="lt-LT" sz="1300" b="1" i="1" dirty="0">
                <a:solidFill>
                  <a:schemeClr val="tx1"/>
                </a:solidFill>
              </a:rPr>
              <a:t> </a:t>
            </a:r>
          </a:p>
        </p:txBody>
      </p:sp>
    </p:spTree>
    <p:extLst>
      <p:ext uri="{BB962C8B-B14F-4D97-AF65-F5344CB8AC3E}">
        <p14:creationId xmlns:p14="http://schemas.microsoft.com/office/powerpoint/2010/main" val="861768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EEDA9E2-C696-4D3E-B58F-9CE7003F7866}"/>
              </a:ext>
            </a:extLst>
          </p:cNvPr>
          <p:cNvSpPr>
            <a:spLocks noGrp="1"/>
          </p:cNvSpPr>
          <p:nvPr>
            <p:ph type="title"/>
          </p:nvPr>
        </p:nvSpPr>
        <p:spPr>
          <a:xfrm>
            <a:off x="395536" y="410596"/>
            <a:ext cx="8315875" cy="1218203"/>
          </a:xfrm>
        </p:spPr>
        <p:txBody>
          <a:bodyPr>
            <a:normAutofit fontScale="90000"/>
          </a:bodyPr>
          <a:lstStyle/>
          <a:p>
            <a:pPr algn="just"/>
            <a:r>
              <a:rPr lang="lt-LT" b="1" dirty="0"/>
              <a:t>3 pasiūlymas</a:t>
            </a:r>
            <a:r>
              <a:rPr lang="lt-LT" dirty="0"/>
              <a:t>. </a:t>
            </a:r>
            <a:r>
              <a:rPr lang="lt-LT" b="1" i="1" dirty="0"/>
              <a:t>Atsisakyti</a:t>
            </a:r>
            <a:r>
              <a:rPr lang="lt-LT" dirty="0"/>
              <a:t> reikalavimo reguliarių reisų metu ekipažams </a:t>
            </a:r>
            <a:r>
              <a:rPr lang="lt-LT" b="1" i="1" dirty="0"/>
              <a:t>turėti</a:t>
            </a:r>
            <a:r>
              <a:rPr lang="lt-LT" dirty="0"/>
              <a:t> </a:t>
            </a:r>
            <a:r>
              <a:rPr lang="lt-LT" b="1" i="1" dirty="0"/>
              <a:t>dokumentus</a:t>
            </a:r>
            <a:r>
              <a:rPr lang="lt-LT" dirty="0"/>
              <a:t>, kurie yra </a:t>
            </a:r>
            <a:r>
              <a:rPr lang="lt-LT" b="1" i="1" dirty="0"/>
              <a:t>išduodami kompetentingos institucijos ir jų informaciją galima patikrinti kompetentingos institucijos duomenų bazėje</a:t>
            </a:r>
            <a:r>
              <a:rPr lang="lt-LT" dirty="0"/>
              <a:t>. </a:t>
            </a:r>
            <a:r>
              <a:rPr lang="lt-LT" b="1" i="1" dirty="0"/>
              <a:t>Atsisakyti</a:t>
            </a:r>
            <a:r>
              <a:rPr lang="lt-LT" dirty="0"/>
              <a:t> reikalavimo ekipažams reisų metu </a:t>
            </a:r>
            <a:r>
              <a:rPr lang="lt-LT" b="1" i="1" dirty="0"/>
              <a:t>turėti</a:t>
            </a:r>
            <a:r>
              <a:rPr lang="lt-LT" dirty="0"/>
              <a:t> papildomus dokumentus, susijusius su bilietų pardavimu: </a:t>
            </a:r>
            <a:r>
              <a:rPr lang="lt-LT" b="1" i="1" dirty="0"/>
              <a:t>bilietų kontrolės lapą ir kasos žiniaraštį</a:t>
            </a:r>
            <a:r>
              <a:rPr lang="lt-LT" dirty="0"/>
              <a:t>.</a:t>
            </a:r>
            <a:endParaRPr lang="en-GB" dirty="0"/>
          </a:p>
        </p:txBody>
      </p:sp>
      <p:sp>
        <p:nvSpPr>
          <p:cNvPr id="3" name="Stačiakampis 2">
            <a:extLst>
              <a:ext uri="{FF2B5EF4-FFF2-40B4-BE49-F238E27FC236}">
                <a16:creationId xmlns:a16="http://schemas.microsoft.com/office/drawing/2014/main" id="{29FDD6E6-C5B5-405A-82BB-6F0E28B03F95}"/>
              </a:ext>
            </a:extLst>
          </p:cNvPr>
          <p:cNvSpPr/>
          <p:nvPr/>
        </p:nvSpPr>
        <p:spPr>
          <a:xfrm>
            <a:off x="395536" y="1821189"/>
            <a:ext cx="1728000" cy="46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Keistini teisės aktai</a:t>
            </a:r>
            <a:endParaRPr lang="en-GB" sz="1400" b="1" dirty="0"/>
          </a:p>
        </p:txBody>
      </p:sp>
      <p:sp>
        <p:nvSpPr>
          <p:cNvPr id="4" name="Stačiakampis 3">
            <a:extLst>
              <a:ext uri="{FF2B5EF4-FFF2-40B4-BE49-F238E27FC236}">
                <a16:creationId xmlns:a16="http://schemas.microsoft.com/office/drawing/2014/main" id="{E9452A46-32BE-4CA7-9B47-B217F8A8BA66}"/>
              </a:ext>
            </a:extLst>
          </p:cNvPr>
          <p:cNvSpPr/>
          <p:nvPr/>
        </p:nvSpPr>
        <p:spPr>
          <a:xfrm>
            <a:off x="395536" y="2349248"/>
            <a:ext cx="1728000" cy="33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dirty="0"/>
              <a:t>Siūloma teisės akto formuluotė</a:t>
            </a:r>
            <a:endParaRPr lang="en-GB" sz="1400" b="1" dirty="0"/>
          </a:p>
        </p:txBody>
      </p:sp>
      <p:sp>
        <p:nvSpPr>
          <p:cNvPr id="5" name="Stačiakampis 4">
            <a:extLst>
              <a:ext uri="{FF2B5EF4-FFF2-40B4-BE49-F238E27FC236}">
                <a16:creationId xmlns:a16="http://schemas.microsoft.com/office/drawing/2014/main" id="{A92FC2B3-8367-4A2E-ACB2-DFB257C40E0A}"/>
              </a:ext>
            </a:extLst>
          </p:cNvPr>
          <p:cNvSpPr/>
          <p:nvPr/>
        </p:nvSpPr>
        <p:spPr>
          <a:xfrm>
            <a:off x="2159536" y="1821190"/>
            <a:ext cx="6588927" cy="46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Keleivių ir bagažo vežimo kelių transportu taisyklės, patvirtintos Lietuvos Respublikos susisiekimo ministro 2011 m. balandžio 13 d. įsakymu Nr. 3-223, III skyrius, 12 punktas. </a:t>
            </a:r>
            <a:endParaRPr lang="en-GB" sz="1300" dirty="0">
              <a:solidFill>
                <a:schemeClr val="tx1"/>
              </a:solidFill>
            </a:endParaRPr>
          </a:p>
        </p:txBody>
      </p:sp>
      <p:sp>
        <p:nvSpPr>
          <p:cNvPr id="6" name="Stačiakampis 5">
            <a:extLst>
              <a:ext uri="{FF2B5EF4-FFF2-40B4-BE49-F238E27FC236}">
                <a16:creationId xmlns:a16="http://schemas.microsoft.com/office/drawing/2014/main" id="{B320680B-58C0-4A47-B81B-17ED2A50D2A8}"/>
              </a:ext>
            </a:extLst>
          </p:cNvPr>
          <p:cNvSpPr/>
          <p:nvPr/>
        </p:nvSpPr>
        <p:spPr>
          <a:xfrm>
            <a:off x="2159537" y="2349248"/>
            <a:ext cx="6588927" cy="3312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300" dirty="0">
                <a:solidFill>
                  <a:schemeClr val="tx1"/>
                </a:solidFill>
              </a:rPr>
              <a:t>Keleivių ir bagažo vežimo kelių transportu taisyklės, patvirtintos Lietuvos Respublikos susisiekimo ministro 2011 m. balandžio 13 d. įsakymu Nr. 3-223</a:t>
            </a:r>
            <a:endParaRPr lang="en-GB" sz="1300" dirty="0">
              <a:solidFill>
                <a:schemeClr val="tx1"/>
              </a:solidFill>
            </a:endParaRPr>
          </a:p>
          <a:p>
            <a:pPr algn="just"/>
            <a:r>
              <a:rPr lang="lt-LT" sz="1300" dirty="0">
                <a:solidFill>
                  <a:schemeClr val="tx1"/>
                </a:solidFill>
              </a:rPr>
              <a:t>Siūloma </a:t>
            </a:r>
            <a:r>
              <a:rPr lang="lt-LT" sz="1300" b="1" i="1" dirty="0">
                <a:solidFill>
                  <a:schemeClr val="tx1"/>
                </a:solidFill>
              </a:rPr>
              <a:t>keisti</a:t>
            </a:r>
            <a:r>
              <a:rPr lang="lt-LT" sz="1300" dirty="0">
                <a:solidFill>
                  <a:schemeClr val="tx1"/>
                </a:solidFill>
              </a:rPr>
              <a:t> 12.3 ir 12.4 papunkčius bei </a:t>
            </a:r>
            <a:r>
              <a:rPr lang="lt-LT" sz="1300" b="1" i="1" dirty="0">
                <a:solidFill>
                  <a:schemeClr val="tx1"/>
                </a:solidFill>
              </a:rPr>
              <a:t>naikinti</a:t>
            </a:r>
            <a:r>
              <a:rPr lang="lt-LT" sz="1300" dirty="0">
                <a:solidFill>
                  <a:schemeClr val="tx1"/>
                </a:solidFill>
              </a:rPr>
              <a:t> 12.1, 12.2, 12.5 papunkčius.</a:t>
            </a:r>
          </a:p>
          <a:p>
            <a:pPr algn="just"/>
            <a:endParaRPr lang="lt-LT" sz="1300" dirty="0">
              <a:solidFill>
                <a:schemeClr val="tx1"/>
              </a:solidFill>
            </a:endParaRPr>
          </a:p>
          <a:p>
            <a:r>
              <a:rPr lang="lt-LT" sz="1300" dirty="0">
                <a:solidFill>
                  <a:schemeClr val="tx1"/>
                </a:solidFill>
              </a:rPr>
              <a:t>„12 punktas. Reguliarių reisų metu ekipažas privalo turėti:</a:t>
            </a:r>
            <a:endParaRPr lang="en-GB" sz="1300" dirty="0">
              <a:solidFill>
                <a:schemeClr val="tx1"/>
              </a:solidFill>
            </a:endParaRPr>
          </a:p>
          <a:p>
            <a:r>
              <a:rPr lang="lt-LT" sz="1300" strike="sngStrike" dirty="0">
                <a:solidFill>
                  <a:schemeClr val="tx1"/>
                </a:solidFill>
              </a:rPr>
              <a:t>12.1. leidimą vežti keleivius reguliaraus susisiekimo maršrutu;</a:t>
            </a:r>
            <a:endParaRPr lang="en-GB" sz="1300" dirty="0">
              <a:solidFill>
                <a:schemeClr val="tx1"/>
              </a:solidFill>
            </a:endParaRPr>
          </a:p>
          <a:p>
            <a:r>
              <a:rPr lang="lt-LT" sz="1300" strike="sngStrike" dirty="0">
                <a:solidFill>
                  <a:schemeClr val="tx1"/>
                </a:solidFill>
              </a:rPr>
              <a:t>12.2. kompetentingos įstaigos patvirtintą eismo tvarkaraštį;</a:t>
            </a:r>
            <a:endParaRPr lang="en-GB" sz="1300" dirty="0">
              <a:solidFill>
                <a:schemeClr val="tx1"/>
              </a:solidFill>
            </a:endParaRPr>
          </a:p>
          <a:p>
            <a:r>
              <a:rPr lang="lt-LT" sz="1300" dirty="0">
                <a:solidFill>
                  <a:schemeClr val="tx1"/>
                </a:solidFill>
              </a:rPr>
              <a:t>12.3.</a:t>
            </a:r>
            <a:r>
              <a:rPr lang="lt-LT" sz="1300" strike="sngStrike" dirty="0">
                <a:solidFill>
                  <a:schemeClr val="tx1"/>
                </a:solidFill>
              </a:rPr>
              <a:t> licencijos kopiją arba </a:t>
            </a:r>
            <a:r>
              <a:rPr lang="lt-LT" sz="1300" dirty="0">
                <a:solidFill>
                  <a:schemeClr val="tx1"/>
                </a:solidFill>
              </a:rPr>
              <a:t>Bendrijos licencijos kopiją</a:t>
            </a:r>
            <a:r>
              <a:rPr lang="lt-LT" sz="1300" b="1" i="1" dirty="0">
                <a:solidFill>
                  <a:schemeClr val="tx1"/>
                </a:solidFill>
              </a:rPr>
              <a:t>, jei vežėjas veiklą vykdo turėdamas Bendrijos licenciją</a:t>
            </a:r>
            <a:r>
              <a:rPr lang="lt-LT" sz="1300" dirty="0">
                <a:solidFill>
                  <a:schemeClr val="tx1"/>
                </a:solidFill>
              </a:rPr>
              <a:t>;</a:t>
            </a:r>
            <a:endParaRPr lang="en-GB" sz="1300" dirty="0">
              <a:solidFill>
                <a:schemeClr val="tx1"/>
              </a:solidFill>
            </a:endParaRPr>
          </a:p>
          <a:p>
            <a:r>
              <a:rPr lang="lt-LT" sz="1300" dirty="0">
                <a:solidFill>
                  <a:schemeClr val="tx1"/>
                </a:solidFill>
              </a:rPr>
              <a:t>12.4. kasos aparatą (išskyrus teisės aktuose numatytus atvejus, kai kasos aparatų naudoti nereikia), </a:t>
            </a:r>
            <a:r>
              <a:rPr lang="lt-LT" sz="1300" strike="sngStrike" dirty="0">
                <a:solidFill>
                  <a:schemeClr val="tx1"/>
                </a:solidFill>
              </a:rPr>
              <a:t>bilietų kontrolės lapą</a:t>
            </a:r>
            <a:r>
              <a:rPr lang="lt-LT" sz="1300" dirty="0">
                <a:solidFill>
                  <a:schemeClr val="tx1"/>
                </a:solidFill>
              </a:rPr>
              <a:t> ir keleivių bilietus (toliau – bilietas);</a:t>
            </a:r>
            <a:endParaRPr lang="en-GB" sz="1300" dirty="0">
              <a:solidFill>
                <a:schemeClr val="tx1"/>
              </a:solidFill>
            </a:endParaRPr>
          </a:p>
          <a:p>
            <a:r>
              <a:rPr lang="lt-LT" sz="1300" strike="sngStrike" dirty="0">
                <a:solidFill>
                  <a:schemeClr val="tx1"/>
                </a:solidFill>
              </a:rPr>
              <a:t>12.5. kasos žiniaraštį, kai bilietai (bagažo kvitai) į tą reisą buvo parduoti ne transporto priemonėje (išskyrus vietinio (miesto) susisiekimo maršrutuose);</a:t>
            </a:r>
            <a:endParaRPr lang="en-GB" sz="1300" dirty="0">
              <a:solidFill>
                <a:schemeClr val="tx1"/>
              </a:solidFill>
            </a:endParaRPr>
          </a:p>
          <a:p>
            <a:r>
              <a:rPr lang="lt-LT" sz="1300" dirty="0">
                <a:solidFill>
                  <a:schemeClr val="tx1"/>
                </a:solidFill>
              </a:rPr>
              <a:t>12.6. keleivių bilietų kainoraštį (išskyrus vietinio (miesto) susisiekimo maršrutuose);</a:t>
            </a:r>
            <a:endParaRPr lang="en-GB" sz="1300" dirty="0">
              <a:solidFill>
                <a:schemeClr val="tx1"/>
              </a:solidFill>
            </a:endParaRPr>
          </a:p>
          <a:p>
            <a:r>
              <a:rPr lang="lt-LT" sz="1300" dirty="0">
                <a:solidFill>
                  <a:schemeClr val="tx1"/>
                </a:solidFill>
              </a:rPr>
              <a:t>12.7. ekipažo narių darbo ir poilsio laiko apskaitos dokumentus;</a:t>
            </a:r>
            <a:endParaRPr lang="en-GB" sz="1300" dirty="0">
              <a:solidFill>
                <a:schemeClr val="tx1"/>
              </a:solidFill>
            </a:endParaRPr>
          </a:p>
          <a:p>
            <a:r>
              <a:rPr lang="lt-LT" sz="1300" dirty="0">
                <a:solidFill>
                  <a:schemeClr val="tx1"/>
                </a:solidFill>
              </a:rPr>
              <a:t>12.8. kitus teisės aktais nustatytus dokumentus.“</a:t>
            </a:r>
            <a:endParaRPr lang="en-GB" sz="1300" dirty="0">
              <a:solidFill>
                <a:schemeClr val="tx1"/>
              </a:solidFill>
            </a:endParaRPr>
          </a:p>
        </p:txBody>
      </p:sp>
    </p:spTree>
    <p:extLst>
      <p:ext uri="{BB962C8B-B14F-4D97-AF65-F5344CB8AC3E}">
        <p14:creationId xmlns:p14="http://schemas.microsoft.com/office/powerpoint/2010/main" val="2128561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E88A692-04DA-4697-BB6D-C3A69AAC841C}"/>
              </a:ext>
            </a:extLst>
          </p:cNvPr>
          <p:cNvSpPr>
            <a:spLocks noGrp="1"/>
          </p:cNvSpPr>
          <p:nvPr>
            <p:ph type="title"/>
          </p:nvPr>
        </p:nvSpPr>
        <p:spPr/>
        <p:txBody>
          <a:bodyPr>
            <a:normAutofit fontScale="90000"/>
          </a:bodyPr>
          <a:lstStyle/>
          <a:p>
            <a:pPr algn="just"/>
            <a:r>
              <a:rPr lang="lt-LT" b="1" dirty="0"/>
              <a:t>3 pasiūlymas</a:t>
            </a:r>
            <a:r>
              <a:rPr lang="lt-LT" dirty="0"/>
              <a:t>. </a:t>
            </a:r>
            <a:r>
              <a:rPr lang="lt-LT" b="1" i="1" dirty="0"/>
              <a:t>Atsisakyti</a:t>
            </a:r>
            <a:r>
              <a:rPr lang="lt-LT" dirty="0"/>
              <a:t> reikalavimo reguliarių reisų metu ekipažams </a:t>
            </a:r>
            <a:r>
              <a:rPr lang="lt-LT" b="1" i="1" dirty="0"/>
              <a:t>turėti</a:t>
            </a:r>
            <a:r>
              <a:rPr lang="lt-LT" dirty="0"/>
              <a:t> </a:t>
            </a:r>
            <a:r>
              <a:rPr lang="lt-LT" b="1" i="1" dirty="0"/>
              <a:t>dokumentus</a:t>
            </a:r>
            <a:r>
              <a:rPr lang="lt-LT" dirty="0"/>
              <a:t>, kurie yra </a:t>
            </a:r>
            <a:r>
              <a:rPr lang="lt-LT" b="1" i="1" dirty="0"/>
              <a:t>išduodami kompetentingos institucijos ir jų informaciją galima patikrinti kompetentingos institucijos duomenų bazėje</a:t>
            </a:r>
            <a:r>
              <a:rPr lang="lt-LT" dirty="0"/>
              <a:t>. </a:t>
            </a:r>
            <a:r>
              <a:rPr lang="lt-LT" b="1" i="1" dirty="0"/>
              <a:t>Atsisakyti</a:t>
            </a:r>
            <a:r>
              <a:rPr lang="lt-LT" dirty="0"/>
              <a:t> reikalavimo ekipažams reisų metu </a:t>
            </a:r>
            <a:r>
              <a:rPr lang="lt-LT" b="1" i="1" dirty="0"/>
              <a:t>turėti</a:t>
            </a:r>
            <a:r>
              <a:rPr lang="lt-LT" dirty="0"/>
              <a:t> papildomus dokumentus, susijusius su bilietų pardavimu: </a:t>
            </a:r>
            <a:r>
              <a:rPr lang="lt-LT" b="1" i="1" dirty="0"/>
              <a:t>bilietų kontrolės lapą ir kasos žiniaraštį</a:t>
            </a:r>
            <a:r>
              <a:rPr lang="lt-LT" dirty="0"/>
              <a:t>.</a:t>
            </a:r>
            <a:endParaRPr lang="en-GB" dirty="0"/>
          </a:p>
        </p:txBody>
      </p:sp>
      <p:sp>
        <p:nvSpPr>
          <p:cNvPr id="3" name="Stačiakampis 2">
            <a:extLst>
              <a:ext uri="{FF2B5EF4-FFF2-40B4-BE49-F238E27FC236}">
                <a16:creationId xmlns:a16="http://schemas.microsoft.com/office/drawing/2014/main" id="{6FF962E7-6CF6-4366-B3CE-10F624D372D7}"/>
              </a:ext>
            </a:extLst>
          </p:cNvPr>
          <p:cNvSpPr/>
          <p:nvPr/>
        </p:nvSpPr>
        <p:spPr>
          <a:xfrm>
            <a:off x="395535" y="1772816"/>
            <a:ext cx="8352928" cy="3456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indent="-171450" algn="just">
              <a:spcAft>
                <a:spcPts val="600"/>
              </a:spcAft>
              <a:buFont typeface="Arial" panose="020B0604020202020204" pitchFamily="34" charset="0"/>
              <a:buChar char="•"/>
            </a:pPr>
            <a:r>
              <a:rPr lang="lt-LT" sz="1400" dirty="0">
                <a:solidFill>
                  <a:schemeClr val="tx1"/>
                </a:solidFill>
              </a:rPr>
              <a:t>Interviu metu vežėjai pertekliniu įvardijo įpareigojimą kontrolę atliekančiam kompetentingos institucijos atstovui pateikti dokumentus, kurie yra išduodami tos pačios kompetentingos institucijos: </a:t>
            </a:r>
            <a:r>
              <a:rPr lang="lt-LT" sz="1400" b="1" i="1" dirty="0">
                <a:solidFill>
                  <a:schemeClr val="tx1"/>
                </a:solidFill>
              </a:rPr>
              <a:t>leidimą vežti keleivius reguliaraus susisiekimo maršrutu; kompetentingos įstaigos patvirtintą eismo tvarkaraštį; licencijos kopiją arba Bendrijos licencijos kopiją</a:t>
            </a:r>
            <a:r>
              <a:rPr lang="lt-LT" sz="1400" dirty="0">
                <a:solidFill>
                  <a:schemeClr val="tx1"/>
                </a:solidFill>
              </a:rPr>
              <a:t>. </a:t>
            </a:r>
          </a:p>
          <a:p>
            <a:pPr marL="171450" indent="-171450" algn="just">
              <a:spcAft>
                <a:spcPts val="600"/>
              </a:spcAft>
              <a:buFont typeface="Arial" panose="020B0604020202020204" pitchFamily="34" charset="0"/>
              <a:buChar char="•"/>
            </a:pPr>
            <a:r>
              <a:rPr lang="lt-LT" sz="1400" dirty="0">
                <a:solidFill>
                  <a:schemeClr val="tx1"/>
                </a:solidFill>
              </a:rPr>
              <a:t>Keleivių vežimo kelių transportu tolimojo susisiekimo reguliariais reisais veiklos kontrolę atlieka Lietuvos transporto saugos administracija, kuri ir išduoda išvardintus dokumentus, todėl nėra tikslinga reikalauti iš vežėjų turėti popierines dokumentų versijas transporto priemonėje. </a:t>
            </a:r>
            <a:r>
              <a:rPr lang="lt-LT" sz="1400" b="1" i="1" dirty="0">
                <a:solidFill>
                  <a:schemeClr val="tx1"/>
                </a:solidFill>
              </a:rPr>
              <a:t>Kontrolę atliekantys pareigūnai tokią informaciją gali pasitikrinti savo institucijos duomenų bazėje</a:t>
            </a:r>
            <a:r>
              <a:rPr lang="lt-LT" sz="1400" dirty="0">
                <a:solidFill>
                  <a:schemeClr val="tx1"/>
                </a:solidFill>
              </a:rPr>
              <a:t>.</a:t>
            </a:r>
          </a:p>
          <a:p>
            <a:pPr marL="171450" indent="-171450" algn="just">
              <a:spcAft>
                <a:spcPts val="600"/>
              </a:spcAft>
              <a:buFont typeface="Arial" panose="020B0604020202020204" pitchFamily="34" charset="0"/>
              <a:buChar char="•"/>
            </a:pPr>
            <a:r>
              <a:rPr lang="lt-LT" sz="1400" dirty="0">
                <a:solidFill>
                  <a:schemeClr val="tx1"/>
                </a:solidFill>
              </a:rPr>
              <a:t>Keleivių vežimo kelių transportu reguliariais tolimojo susisiekimo maršrutais įmonių atstovai </a:t>
            </a:r>
            <a:r>
              <a:rPr lang="lt-LT" sz="1400" b="1" i="1" dirty="0">
                <a:solidFill>
                  <a:schemeClr val="tx1"/>
                </a:solidFill>
              </a:rPr>
              <a:t>kaip vieną iš perteklinių reikalavimų įvardijo reikalavimą pildyti ir archyvuoti kasos žiniaraščius, bilietų kontrolės lapus</a:t>
            </a:r>
            <a:r>
              <a:rPr lang="lt-LT" sz="1400" dirty="0">
                <a:solidFill>
                  <a:schemeClr val="tx1"/>
                </a:solidFill>
              </a:rPr>
              <a:t>. Vežėjų teigimu, toks reikalavimas yra perteklinis, nes visą reikalaujamą pildyti informaciją galima nuskaityti iš kasos aparatų tiesiogiai į skaitmenines laikmenas. </a:t>
            </a:r>
            <a:endParaRPr lang="en-US" sz="1400" dirty="0">
              <a:solidFill>
                <a:schemeClr val="tx1"/>
              </a:solidFill>
            </a:endParaRPr>
          </a:p>
          <a:p>
            <a:pPr marL="171450" indent="-171450" algn="just">
              <a:spcAft>
                <a:spcPts val="600"/>
              </a:spcAft>
              <a:buFont typeface="Arial" panose="020B0604020202020204" pitchFamily="34" charset="0"/>
              <a:buChar char="•"/>
            </a:pPr>
            <a:r>
              <a:rPr lang="lt-LT" sz="1400" dirty="0">
                <a:solidFill>
                  <a:schemeClr val="tx1"/>
                </a:solidFill>
              </a:rPr>
              <a:t>Kasos aparatuose kaupiama daugiau aktualios informacijos, nei yra numatyta teisės aktų reikalavimuose</a:t>
            </a:r>
            <a:r>
              <a:rPr lang="en-US" sz="1400" dirty="0">
                <a:solidFill>
                  <a:schemeClr val="tx1"/>
                </a:solidFill>
              </a:rPr>
              <a:t>, o</a:t>
            </a:r>
            <a:r>
              <a:rPr lang="lt-LT" sz="1400" dirty="0">
                <a:solidFill>
                  <a:schemeClr val="tx1"/>
                </a:solidFill>
              </a:rPr>
              <a:t> fizinių ataskaitų pildymo metu atsiranda klaidų tikimybė dėl žmogiškojo faktoriaus. </a:t>
            </a:r>
            <a:endParaRPr lang="en-GB" sz="1400" dirty="0">
              <a:solidFill>
                <a:schemeClr val="tx1"/>
              </a:solidFill>
            </a:endParaRPr>
          </a:p>
        </p:txBody>
      </p:sp>
      <p:sp>
        <p:nvSpPr>
          <p:cNvPr id="4" name="Stačiakampis 3">
            <a:extLst>
              <a:ext uri="{FF2B5EF4-FFF2-40B4-BE49-F238E27FC236}">
                <a16:creationId xmlns:a16="http://schemas.microsoft.com/office/drawing/2014/main" id="{DD8BA26D-DC50-4D21-9B88-1D2718287D9A}"/>
              </a:ext>
            </a:extLst>
          </p:cNvPr>
          <p:cNvSpPr/>
          <p:nvPr/>
        </p:nvSpPr>
        <p:spPr>
          <a:xfrm>
            <a:off x="414669" y="5301208"/>
            <a:ext cx="8333793" cy="738664"/>
          </a:xfrm>
          <a:prstGeom prst="rect">
            <a:avLst/>
          </a:prstGeom>
          <a:ln>
            <a:solidFill>
              <a:schemeClr val="bg1">
                <a:lumMod val="50000"/>
              </a:schemeClr>
            </a:solidFill>
          </a:ln>
        </p:spPr>
        <p:txBody>
          <a:bodyPr wrap="square">
            <a:spAutoFit/>
          </a:bodyPr>
          <a:lstStyle/>
          <a:p>
            <a:pPr algn="just"/>
            <a:r>
              <a:rPr lang="lt-LT" sz="1400" b="1" i="1" dirty="0">
                <a:solidFill>
                  <a:srgbClr val="000000"/>
                </a:solidFill>
                <a:latin typeface="Calibri" panose="020F0502020204030204" pitchFamily="34" charset="0"/>
                <a:ea typeface="Calibri" panose="020F0502020204030204" pitchFamily="34" charset="0"/>
                <a:cs typeface="Calibri" panose="020F0502020204030204" pitchFamily="34" charset="0"/>
              </a:rPr>
              <a:t>Pasiūlymų suderinamumas su ES teisės aktais ir Lietuvos tarptautiniais įsipareigojimais: </a:t>
            </a:r>
            <a:r>
              <a:rPr lang="lt-LT" sz="1400" dirty="0">
                <a:solidFill>
                  <a:srgbClr val="000000"/>
                </a:solidFill>
                <a:latin typeface="Calibri" panose="020F0502020204030204" pitchFamily="34" charset="0"/>
                <a:ea typeface="Calibri" panose="020F0502020204030204" pitchFamily="34" charset="0"/>
                <a:cs typeface="Calibri" panose="020F0502020204030204" pitchFamily="34" charset="0"/>
              </a:rPr>
              <a:t>Reikalavimas kyla iš nacionalinių teisės aktų, todėl siūlomas pakeitimas neprieštarauja ES teisės aktams ir Lietuvos tarptautiniams įsipareigojimams.</a:t>
            </a: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9002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411051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FC62AE-1E35-4629-AAFE-D455BEF63BC7}"/>
              </a:ext>
            </a:extLst>
          </p:cNvPr>
          <p:cNvSpPr>
            <a:spLocks noGrp="1"/>
          </p:cNvSpPr>
          <p:nvPr>
            <p:ph type="title"/>
          </p:nvPr>
        </p:nvSpPr>
        <p:spPr>
          <a:xfrm>
            <a:off x="395536" y="260647"/>
            <a:ext cx="8315875" cy="863999"/>
          </a:xfrm>
        </p:spPr>
        <p:txBody>
          <a:bodyPr>
            <a:noAutofit/>
          </a:bodyPr>
          <a:lstStyle/>
          <a:p>
            <a:pPr algn="just"/>
            <a:r>
              <a:rPr lang="lt-LT" sz="1600" dirty="0"/>
              <a:t>Įgyvendinus pasiūlymus dėl konkrečių transporto sritį reguliuojančių teisės aktu nuostatų keitimo ir/ar naikinimo, </a:t>
            </a:r>
            <a:r>
              <a:rPr lang="lt-LT" sz="1600" b="1" i="1" dirty="0"/>
              <a:t>nacionalinės reguliavimo našta ūkio subjektams sumažėtų</a:t>
            </a:r>
            <a:r>
              <a:rPr lang="lt-LT" sz="1600" dirty="0"/>
              <a:t> </a:t>
            </a:r>
            <a:r>
              <a:rPr lang="lt-LT" sz="1600" b="1" i="1" dirty="0"/>
              <a:t>5 085 839,9 Eur.</a:t>
            </a:r>
            <a:endParaRPr lang="en-GB" sz="1600" b="1" i="1" dirty="0"/>
          </a:p>
        </p:txBody>
      </p:sp>
      <p:sp>
        <p:nvSpPr>
          <p:cNvPr id="3" name="Stačiakampis 2">
            <a:extLst>
              <a:ext uri="{FF2B5EF4-FFF2-40B4-BE49-F238E27FC236}">
                <a16:creationId xmlns:a16="http://schemas.microsoft.com/office/drawing/2014/main" id="{93533B7E-A23C-4187-87BE-ACD0FE78787F}"/>
              </a:ext>
            </a:extLst>
          </p:cNvPr>
          <p:cNvSpPr/>
          <p:nvPr/>
        </p:nvSpPr>
        <p:spPr>
          <a:xfrm>
            <a:off x="323528" y="1268760"/>
            <a:ext cx="4544838" cy="39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Siūlymas </a:t>
            </a:r>
            <a:endParaRPr lang="en-GB" sz="1400" b="1" dirty="0"/>
          </a:p>
        </p:txBody>
      </p:sp>
      <p:sp>
        <p:nvSpPr>
          <p:cNvPr id="4" name="Stačiakampis 3">
            <a:extLst>
              <a:ext uri="{FF2B5EF4-FFF2-40B4-BE49-F238E27FC236}">
                <a16:creationId xmlns:a16="http://schemas.microsoft.com/office/drawing/2014/main" id="{55E5E1B7-D8F6-4AA5-9CFC-43A96F60E6C2}"/>
              </a:ext>
            </a:extLst>
          </p:cNvPr>
          <p:cNvSpPr/>
          <p:nvPr/>
        </p:nvSpPr>
        <p:spPr>
          <a:xfrm>
            <a:off x="4918415" y="1268760"/>
            <a:ext cx="2160000" cy="39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t>Tikslinė grupė</a:t>
            </a:r>
            <a:endParaRPr lang="en-GB" sz="1400" b="1" dirty="0"/>
          </a:p>
        </p:txBody>
      </p:sp>
      <p:sp>
        <p:nvSpPr>
          <p:cNvPr id="5" name="Stačiakampis 4">
            <a:extLst>
              <a:ext uri="{FF2B5EF4-FFF2-40B4-BE49-F238E27FC236}">
                <a16:creationId xmlns:a16="http://schemas.microsoft.com/office/drawing/2014/main" id="{5243E1AC-A94B-4818-B496-764037ABDDF2}"/>
              </a:ext>
            </a:extLst>
          </p:cNvPr>
          <p:cNvSpPr/>
          <p:nvPr/>
        </p:nvSpPr>
        <p:spPr>
          <a:xfrm>
            <a:off x="7128464" y="1268760"/>
            <a:ext cx="1620000" cy="39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300" b="1" dirty="0"/>
              <a:t>Poveikis nacionalinei reguliavimo naštai</a:t>
            </a:r>
            <a:endParaRPr lang="en-GB" sz="1300" b="1" dirty="0"/>
          </a:p>
        </p:txBody>
      </p:sp>
      <p:sp>
        <p:nvSpPr>
          <p:cNvPr id="6" name="Stačiakampis 5">
            <a:extLst>
              <a:ext uri="{FF2B5EF4-FFF2-40B4-BE49-F238E27FC236}">
                <a16:creationId xmlns:a16="http://schemas.microsoft.com/office/drawing/2014/main" id="{BA29AB29-8492-4256-95DF-33CA6092F7CE}"/>
              </a:ext>
            </a:extLst>
          </p:cNvPr>
          <p:cNvSpPr/>
          <p:nvPr/>
        </p:nvSpPr>
        <p:spPr>
          <a:xfrm>
            <a:off x="323528" y="1688851"/>
            <a:ext cx="4544838" cy="1116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b="1" dirty="0">
                <a:solidFill>
                  <a:schemeClr val="tx1"/>
                </a:solidFill>
              </a:rPr>
              <a:t>1 pasiūlymas</a:t>
            </a:r>
            <a:r>
              <a:rPr lang="lt-LT" sz="1400" dirty="0">
                <a:solidFill>
                  <a:schemeClr val="tx1"/>
                </a:solidFill>
              </a:rPr>
              <a:t>. </a:t>
            </a:r>
            <a:r>
              <a:rPr lang="lt-LT" sz="1400" b="1" i="1" dirty="0">
                <a:solidFill>
                  <a:schemeClr val="tx1"/>
                </a:solidFill>
              </a:rPr>
              <a:t>Atsisakyti</a:t>
            </a:r>
            <a:r>
              <a:rPr lang="lt-LT" sz="1400" dirty="0">
                <a:solidFill>
                  <a:schemeClr val="tx1"/>
                </a:solidFill>
              </a:rPr>
              <a:t> įpareigojimo keleivių kelių transporto priemonių apipavidalinimui, nustatytam lengviesiems automobiliams taksi, išilgai lengvojo </a:t>
            </a:r>
            <a:r>
              <a:rPr lang="lt-LT" sz="1400" b="1" i="1" dirty="0">
                <a:solidFill>
                  <a:schemeClr val="tx1"/>
                </a:solidFill>
              </a:rPr>
              <a:t>automobilio taksi šonų įrengti </a:t>
            </a:r>
            <a:r>
              <a:rPr lang="lt-LT" sz="1400" dirty="0">
                <a:solidFill>
                  <a:schemeClr val="tx1"/>
                </a:solidFill>
              </a:rPr>
              <a:t>dvi lengvojo automobilio taksi atpažinimo </a:t>
            </a:r>
            <a:r>
              <a:rPr lang="lt-LT" sz="1400" b="1" i="1" dirty="0">
                <a:solidFill>
                  <a:schemeClr val="tx1"/>
                </a:solidFill>
              </a:rPr>
              <a:t>ženklinimo juostas</a:t>
            </a:r>
            <a:r>
              <a:rPr lang="lt-LT" sz="1400" dirty="0">
                <a:solidFill>
                  <a:schemeClr val="tx1"/>
                </a:solidFill>
              </a:rPr>
              <a:t>.</a:t>
            </a:r>
            <a:endParaRPr lang="en-GB" sz="1400" dirty="0">
              <a:solidFill>
                <a:schemeClr val="tx1"/>
              </a:solidFill>
            </a:endParaRPr>
          </a:p>
        </p:txBody>
      </p:sp>
      <p:sp>
        <p:nvSpPr>
          <p:cNvPr id="8" name="Stačiakampis 7">
            <a:extLst>
              <a:ext uri="{FF2B5EF4-FFF2-40B4-BE49-F238E27FC236}">
                <a16:creationId xmlns:a16="http://schemas.microsoft.com/office/drawing/2014/main" id="{E7563897-6384-47BC-B709-54B5B280A39D}"/>
              </a:ext>
            </a:extLst>
          </p:cNvPr>
          <p:cNvSpPr/>
          <p:nvPr/>
        </p:nvSpPr>
        <p:spPr>
          <a:xfrm>
            <a:off x="4908662" y="1688851"/>
            <a:ext cx="2160000" cy="1116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dirty="0">
                <a:solidFill>
                  <a:schemeClr val="tx1"/>
                </a:solidFill>
              </a:rPr>
              <a:t>Naujai įregistruojami lengvieji automobiliai taksi</a:t>
            </a:r>
            <a:endParaRPr lang="en-GB" sz="1400" dirty="0">
              <a:solidFill>
                <a:schemeClr val="tx1"/>
              </a:solidFill>
            </a:endParaRPr>
          </a:p>
        </p:txBody>
      </p:sp>
      <p:sp>
        <p:nvSpPr>
          <p:cNvPr id="9" name="Stačiakampis 8">
            <a:extLst>
              <a:ext uri="{FF2B5EF4-FFF2-40B4-BE49-F238E27FC236}">
                <a16:creationId xmlns:a16="http://schemas.microsoft.com/office/drawing/2014/main" id="{20BA82F3-D718-4B9B-936A-417F8E1F4D46}"/>
              </a:ext>
            </a:extLst>
          </p:cNvPr>
          <p:cNvSpPr/>
          <p:nvPr/>
        </p:nvSpPr>
        <p:spPr>
          <a:xfrm>
            <a:off x="7108959" y="1688851"/>
            <a:ext cx="1620000" cy="1116000"/>
          </a:xfrm>
          <a:prstGeom prst="rect">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i="1" dirty="0">
                <a:solidFill>
                  <a:schemeClr val="tx1"/>
                </a:solidFill>
              </a:rPr>
              <a:t>53 222,4 Eur</a:t>
            </a:r>
            <a:endParaRPr lang="en-GB" sz="1400" b="1" i="1" dirty="0">
              <a:solidFill>
                <a:schemeClr val="tx1"/>
              </a:solidFill>
            </a:endParaRPr>
          </a:p>
        </p:txBody>
      </p:sp>
      <p:sp>
        <p:nvSpPr>
          <p:cNvPr id="10" name="Stačiakampis 9">
            <a:extLst>
              <a:ext uri="{FF2B5EF4-FFF2-40B4-BE49-F238E27FC236}">
                <a16:creationId xmlns:a16="http://schemas.microsoft.com/office/drawing/2014/main" id="{B434F01E-D8FF-4471-8E1B-D42AAABD3A5D}"/>
              </a:ext>
            </a:extLst>
          </p:cNvPr>
          <p:cNvSpPr/>
          <p:nvPr/>
        </p:nvSpPr>
        <p:spPr>
          <a:xfrm>
            <a:off x="323528" y="2828942"/>
            <a:ext cx="4544838" cy="864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b="1" dirty="0">
                <a:solidFill>
                  <a:schemeClr val="tx1"/>
                </a:solidFill>
              </a:rPr>
              <a:t>2 pasiūlymas. </a:t>
            </a:r>
            <a:r>
              <a:rPr lang="lt-LT" sz="1400" b="1" i="1" dirty="0">
                <a:solidFill>
                  <a:schemeClr val="tx1"/>
                </a:solidFill>
              </a:rPr>
              <a:t>Atsisakyti</a:t>
            </a:r>
            <a:r>
              <a:rPr lang="lt-LT" sz="1400" dirty="0">
                <a:solidFill>
                  <a:schemeClr val="tx1"/>
                </a:solidFill>
              </a:rPr>
              <a:t> dabar numatyto </a:t>
            </a:r>
            <a:r>
              <a:rPr lang="lt-LT" sz="1400" b="1" i="1" dirty="0">
                <a:solidFill>
                  <a:schemeClr val="tx1"/>
                </a:solidFill>
              </a:rPr>
              <a:t>geografinio apribojimo</a:t>
            </a:r>
            <a:r>
              <a:rPr lang="lt-LT" sz="1400" dirty="0">
                <a:solidFill>
                  <a:schemeClr val="tx1"/>
                </a:solidFill>
              </a:rPr>
              <a:t> keleivių vežimo lengvaisiais automobiliais </a:t>
            </a:r>
            <a:r>
              <a:rPr lang="lt-LT" sz="1400" b="1" i="1" dirty="0">
                <a:solidFill>
                  <a:schemeClr val="tx1"/>
                </a:solidFill>
              </a:rPr>
              <a:t>taksi</a:t>
            </a:r>
            <a:r>
              <a:rPr lang="lt-LT" sz="1400" dirty="0">
                <a:solidFill>
                  <a:schemeClr val="tx1"/>
                </a:solidFill>
              </a:rPr>
              <a:t> paslaugos teikimui.</a:t>
            </a:r>
            <a:endParaRPr lang="en-GB" sz="1400" dirty="0">
              <a:solidFill>
                <a:schemeClr val="tx1"/>
              </a:solidFill>
            </a:endParaRPr>
          </a:p>
        </p:txBody>
      </p:sp>
      <p:sp>
        <p:nvSpPr>
          <p:cNvPr id="11" name="Stačiakampis 10">
            <a:extLst>
              <a:ext uri="{FF2B5EF4-FFF2-40B4-BE49-F238E27FC236}">
                <a16:creationId xmlns:a16="http://schemas.microsoft.com/office/drawing/2014/main" id="{B52D4286-AD40-49E0-BEC9-59E5A4BCE4CD}"/>
              </a:ext>
            </a:extLst>
          </p:cNvPr>
          <p:cNvSpPr/>
          <p:nvPr/>
        </p:nvSpPr>
        <p:spPr>
          <a:xfrm>
            <a:off x="4908662" y="2828942"/>
            <a:ext cx="2160000" cy="864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350" dirty="0">
                <a:solidFill>
                  <a:schemeClr val="tx1"/>
                </a:solidFill>
              </a:rPr>
              <a:t>Įmonės teikiančios keleivių vežimo lengvaisiais automobiliais taksi paslaugas</a:t>
            </a:r>
            <a:endParaRPr lang="en-GB" sz="1350" dirty="0">
              <a:solidFill>
                <a:schemeClr val="tx1"/>
              </a:solidFill>
            </a:endParaRPr>
          </a:p>
        </p:txBody>
      </p:sp>
      <p:sp>
        <p:nvSpPr>
          <p:cNvPr id="12" name="Stačiakampis 11">
            <a:extLst>
              <a:ext uri="{FF2B5EF4-FFF2-40B4-BE49-F238E27FC236}">
                <a16:creationId xmlns:a16="http://schemas.microsoft.com/office/drawing/2014/main" id="{2F03C272-0AA3-46B4-B6CF-929517F86FE3}"/>
              </a:ext>
            </a:extLst>
          </p:cNvPr>
          <p:cNvSpPr/>
          <p:nvPr/>
        </p:nvSpPr>
        <p:spPr>
          <a:xfrm>
            <a:off x="7108959" y="2828942"/>
            <a:ext cx="1620000" cy="864000"/>
          </a:xfrm>
          <a:prstGeom prst="rect">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i="1" dirty="0">
                <a:solidFill>
                  <a:schemeClr val="tx1"/>
                </a:solidFill>
              </a:rPr>
              <a:t>35 937,50 Eur</a:t>
            </a:r>
            <a:endParaRPr lang="en-GB" sz="1400" b="1" i="1" dirty="0">
              <a:solidFill>
                <a:schemeClr val="tx1"/>
              </a:solidFill>
            </a:endParaRPr>
          </a:p>
        </p:txBody>
      </p:sp>
      <p:sp>
        <p:nvSpPr>
          <p:cNvPr id="13" name="Stačiakampis 12">
            <a:extLst>
              <a:ext uri="{FF2B5EF4-FFF2-40B4-BE49-F238E27FC236}">
                <a16:creationId xmlns:a16="http://schemas.microsoft.com/office/drawing/2014/main" id="{5FDD4C58-1D2B-48B0-A925-57678D32C218}"/>
              </a:ext>
            </a:extLst>
          </p:cNvPr>
          <p:cNvSpPr/>
          <p:nvPr/>
        </p:nvSpPr>
        <p:spPr>
          <a:xfrm>
            <a:off x="323528" y="3717032"/>
            <a:ext cx="4544838" cy="1512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b="1" dirty="0">
                <a:solidFill>
                  <a:schemeClr val="tx1"/>
                </a:solidFill>
              </a:rPr>
              <a:t>3 pasiūlymas</a:t>
            </a:r>
            <a:r>
              <a:rPr lang="lt-LT" sz="1400" dirty="0">
                <a:solidFill>
                  <a:schemeClr val="tx1"/>
                </a:solidFill>
              </a:rPr>
              <a:t>. </a:t>
            </a:r>
            <a:r>
              <a:rPr lang="lt-LT" sz="1400" b="1" i="1" dirty="0">
                <a:solidFill>
                  <a:schemeClr val="tx1"/>
                </a:solidFill>
              </a:rPr>
              <a:t>Atsisakyti</a:t>
            </a:r>
            <a:r>
              <a:rPr lang="lt-LT" sz="1400" dirty="0">
                <a:solidFill>
                  <a:schemeClr val="tx1"/>
                </a:solidFill>
              </a:rPr>
              <a:t> reikalavimo reguliarių reisų metu ekipažams </a:t>
            </a:r>
            <a:r>
              <a:rPr lang="lt-LT" sz="1400" b="1" i="1" dirty="0">
                <a:solidFill>
                  <a:schemeClr val="tx1"/>
                </a:solidFill>
              </a:rPr>
              <a:t>turėti</a:t>
            </a:r>
            <a:r>
              <a:rPr lang="lt-LT" sz="1400" dirty="0">
                <a:solidFill>
                  <a:schemeClr val="tx1"/>
                </a:solidFill>
              </a:rPr>
              <a:t> </a:t>
            </a:r>
            <a:r>
              <a:rPr lang="lt-LT" sz="1400" b="1" i="1" dirty="0">
                <a:solidFill>
                  <a:schemeClr val="tx1"/>
                </a:solidFill>
              </a:rPr>
              <a:t>dokumentus</a:t>
            </a:r>
            <a:r>
              <a:rPr lang="lt-LT" sz="1400" dirty="0">
                <a:solidFill>
                  <a:schemeClr val="tx1"/>
                </a:solidFill>
              </a:rPr>
              <a:t>, kurie yra </a:t>
            </a:r>
            <a:r>
              <a:rPr lang="lt-LT" sz="1400" b="1" i="1" dirty="0">
                <a:solidFill>
                  <a:schemeClr val="tx1"/>
                </a:solidFill>
              </a:rPr>
              <a:t>išduodami kompetentingos institucijos ir jų informaciją galima patikrinti kompetentingos institucijos duomenų bazėje</a:t>
            </a:r>
            <a:r>
              <a:rPr lang="lt-LT" sz="1400" dirty="0">
                <a:solidFill>
                  <a:schemeClr val="tx1"/>
                </a:solidFill>
              </a:rPr>
              <a:t>. </a:t>
            </a:r>
            <a:r>
              <a:rPr lang="lt-LT" sz="1400" b="1" i="1" dirty="0">
                <a:solidFill>
                  <a:schemeClr val="tx1"/>
                </a:solidFill>
              </a:rPr>
              <a:t>Atsisakyti</a:t>
            </a:r>
            <a:r>
              <a:rPr lang="lt-LT" sz="1400" dirty="0">
                <a:solidFill>
                  <a:schemeClr val="tx1"/>
                </a:solidFill>
              </a:rPr>
              <a:t> reikalavimo ekipažams reisų metu </a:t>
            </a:r>
            <a:r>
              <a:rPr lang="lt-LT" sz="1400" b="1" i="1" dirty="0">
                <a:solidFill>
                  <a:schemeClr val="tx1"/>
                </a:solidFill>
              </a:rPr>
              <a:t>turėti</a:t>
            </a:r>
            <a:r>
              <a:rPr lang="lt-LT" sz="1400" dirty="0">
                <a:solidFill>
                  <a:schemeClr val="tx1"/>
                </a:solidFill>
              </a:rPr>
              <a:t> papildomus dokumentus, susijusius su bilietų pardavimu: </a:t>
            </a:r>
            <a:r>
              <a:rPr lang="lt-LT" sz="1400" b="1" i="1" dirty="0">
                <a:solidFill>
                  <a:schemeClr val="tx1"/>
                </a:solidFill>
              </a:rPr>
              <a:t>bilietų kontrolės lapą ir kasos žiniaraštį</a:t>
            </a:r>
            <a:r>
              <a:rPr lang="lt-LT" sz="1400" dirty="0">
                <a:solidFill>
                  <a:schemeClr val="tx1"/>
                </a:solidFill>
              </a:rPr>
              <a:t>.</a:t>
            </a:r>
            <a:endParaRPr lang="en-GB" sz="1400" dirty="0">
              <a:solidFill>
                <a:schemeClr val="tx1"/>
              </a:solidFill>
            </a:endParaRPr>
          </a:p>
        </p:txBody>
      </p:sp>
      <p:sp>
        <p:nvSpPr>
          <p:cNvPr id="14" name="Stačiakampis 13">
            <a:extLst>
              <a:ext uri="{FF2B5EF4-FFF2-40B4-BE49-F238E27FC236}">
                <a16:creationId xmlns:a16="http://schemas.microsoft.com/office/drawing/2014/main" id="{74D1A123-CB61-4505-9CF4-B2D32CD2001A}"/>
              </a:ext>
            </a:extLst>
          </p:cNvPr>
          <p:cNvSpPr/>
          <p:nvPr/>
        </p:nvSpPr>
        <p:spPr>
          <a:xfrm>
            <a:off x="4908662" y="3717032"/>
            <a:ext cx="2160000" cy="1512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dirty="0">
                <a:solidFill>
                  <a:schemeClr val="tx1"/>
                </a:solidFill>
              </a:rPr>
              <a:t>Tolimojo susisiekimo ir vietinio (priemiestinio) susisiekimo autobusų reisai</a:t>
            </a:r>
            <a:endParaRPr lang="en-GB" sz="1400" dirty="0">
              <a:solidFill>
                <a:schemeClr val="tx1"/>
              </a:solidFill>
            </a:endParaRPr>
          </a:p>
        </p:txBody>
      </p:sp>
      <p:sp>
        <p:nvSpPr>
          <p:cNvPr id="15" name="Stačiakampis 14">
            <a:extLst>
              <a:ext uri="{FF2B5EF4-FFF2-40B4-BE49-F238E27FC236}">
                <a16:creationId xmlns:a16="http://schemas.microsoft.com/office/drawing/2014/main" id="{1217E688-3880-4DFD-BA01-12FF8EC6D5B3}"/>
              </a:ext>
            </a:extLst>
          </p:cNvPr>
          <p:cNvSpPr/>
          <p:nvPr/>
        </p:nvSpPr>
        <p:spPr>
          <a:xfrm>
            <a:off x="7108959" y="3717032"/>
            <a:ext cx="1620000" cy="1512000"/>
          </a:xfrm>
          <a:prstGeom prst="rect">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lt-LT" sz="1400" b="1" i="1" dirty="0">
                <a:solidFill>
                  <a:schemeClr val="tx1"/>
                </a:solidFill>
              </a:rPr>
              <a:t>4 996 680,00 Eur</a:t>
            </a:r>
            <a:endParaRPr lang="en-GB" sz="1400" b="1" i="1" dirty="0">
              <a:solidFill>
                <a:schemeClr val="tx1"/>
              </a:solidFill>
            </a:endParaRPr>
          </a:p>
        </p:txBody>
      </p:sp>
      <p:sp>
        <p:nvSpPr>
          <p:cNvPr id="16" name="Stačiakampis 15">
            <a:extLst>
              <a:ext uri="{FF2B5EF4-FFF2-40B4-BE49-F238E27FC236}">
                <a16:creationId xmlns:a16="http://schemas.microsoft.com/office/drawing/2014/main" id="{886090D1-DB0D-42FD-AFEB-CD1874BF2B2C}"/>
              </a:ext>
            </a:extLst>
          </p:cNvPr>
          <p:cNvSpPr/>
          <p:nvPr/>
        </p:nvSpPr>
        <p:spPr>
          <a:xfrm>
            <a:off x="323528" y="5313827"/>
            <a:ext cx="8424936" cy="55229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t-LT" sz="1600" b="1" dirty="0">
                <a:solidFill>
                  <a:schemeClr val="tx1"/>
                </a:solidFill>
              </a:rPr>
              <a:t>Nacionalinės reguliavimo naštos visų pasiūlymų dėl konkrečių teisės aktų nuostatų keitimo mažinimo piniginė išraiška yra </a:t>
            </a:r>
            <a:r>
              <a:rPr lang="lt-LT" sz="1600" b="1" i="1" dirty="0">
                <a:solidFill>
                  <a:schemeClr val="tx1"/>
                </a:solidFill>
              </a:rPr>
              <a:t>5 085 839,9 Eur </a:t>
            </a:r>
            <a:endParaRPr lang="en-GB" sz="1600" b="1" i="1" dirty="0">
              <a:solidFill>
                <a:schemeClr val="tx1"/>
              </a:solidFill>
            </a:endParaRPr>
          </a:p>
        </p:txBody>
      </p:sp>
    </p:spTree>
    <p:extLst>
      <p:ext uri="{BB962C8B-B14F-4D97-AF65-F5344CB8AC3E}">
        <p14:creationId xmlns:p14="http://schemas.microsoft.com/office/powerpoint/2010/main" val="2058431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ea typeface="Cambria" panose="02040503050406030204" pitchFamily="18" charset="0"/>
                <a:cs typeface="Times New Roman" panose="02020603050405020304" pitchFamily="18" charset="0"/>
              </a:rPr>
              <a:t>Pristatymo turinys</a:t>
            </a:r>
          </a:p>
        </p:txBody>
      </p:sp>
      <p:sp>
        <p:nvSpPr>
          <p:cNvPr id="5" name="Rectangle 3"/>
          <p:cNvSpPr/>
          <p:nvPr/>
        </p:nvSpPr>
        <p:spPr>
          <a:xfrm>
            <a:off x="395536" y="1116878"/>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1.</a:t>
            </a:r>
          </a:p>
        </p:txBody>
      </p:sp>
      <p:sp>
        <p:nvSpPr>
          <p:cNvPr id="6" name="Rectangle 4"/>
          <p:cNvSpPr/>
          <p:nvPr/>
        </p:nvSpPr>
        <p:spPr>
          <a:xfrm>
            <a:off x="950932" y="1116878"/>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Projekto tikslas, objektas, rezultatas ir apimtis</a:t>
            </a:r>
          </a:p>
        </p:txBody>
      </p:sp>
      <p:sp>
        <p:nvSpPr>
          <p:cNvPr id="7" name="Rectangle 5"/>
          <p:cNvSpPr/>
          <p:nvPr/>
        </p:nvSpPr>
        <p:spPr>
          <a:xfrm>
            <a:off x="395536" y="1665722"/>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2.</a:t>
            </a:r>
          </a:p>
        </p:txBody>
      </p:sp>
      <p:sp>
        <p:nvSpPr>
          <p:cNvPr id="8" name="Rectangle 6"/>
          <p:cNvSpPr/>
          <p:nvPr/>
        </p:nvSpPr>
        <p:spPr>
          <a:xfrm>
            <a:off x="950932" y="1665722"/>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Patikros transporto srityje metu identifikuotų problemų sprendimo priemonės</a:t>
            </a:r>
          </a:p>
        </p:txBody>
      </p:sp>
      <p:sp>
        <p:nvSpPr>
          <p:cNvPr id="9" name="Rectangle 7"/>
          <p:cNvSpPr/>
          <p:nvPr/>
        </p:nvSpPr>
        <p:spPr>
          <a:xfrm>
            <a:off x="395536" y="2214566"/>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3.</a:t>
            </a:r>
          </a:p>
        </p:txBody>
      </p:sp>
      <p:sp>
        <p:nvSpPr>
          <p:cNvPr id="10" name="Rectangle 8"/>
          <p:cNvSpPr/>
          <p:nvPr/>
        </p:nvSpPr>
        <p:spPr>
          <a:xfrm>
            <a:off x="950932" y="2214566"/>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Pasiūlymai transporto srities teisės aktų nuostatų keitimui</a:t>
            </a:r>
          </a:p>
        </p:txBody>
      </p:sp>
      <p:sp>
        <p:nvSpPr>
          <p:cNvPr id="11" name="Rectangle 3"/>
          <p:cNvSpPr/>
          <p:nvPr/>
        </p:nvSpPr>
        <p:spPr>
          <a:xfrm>
            <a:off x="396712" y="3294328"/>
            <a:ext cx="432048" cy="604293"/>
          </a:xfrm>
          <a:prstGeom prst="rect">
            <a:avLst/>
          </a:prstGeom>
          <a:gradFill>
            <a:gsLst>
              <a:gs pos="0">
                <a:srgbClr val="00012A"/>
              </a:gs>
              <a:gs pos="100000">
                <a:srgbClr val="005476"/>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5.</a:t>
            </a:r>
          </a:p>
        </p:txBody>
      </p:sp>
      <p:sp>
        <p:nvSpPr>
          <p:cNvPr id="12" name="Rectangle 4"/>
          <p:cNvSpPr/>
          <p:nvPr/>
        </p:nvSpPr>
        <p:spPr>
          <a:xfrm>
            <a:off x="952108" y="3284984"/>
            <a:ext cx="7725524" cy="604293"/>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Rekomendacijos dėl Lietuvoje vykdomos reguliavimo politikos transporto srityje tobulinimo remiantis užsienio šalių praktika</a:t>
            </a:r>
          </a:p>
        </p:txBody>
      </p:sp>
      <p:sp>
        <p:nvSpPr>
          <p:cNvPr id="16" name="Rectangle 3"/>
          <p:cNvSpPr/>
          <p:nvPr/>
        </p:nvSpPr>
        <p:spPr>
          <a:xfrm>
            <a:off x="395536" y="2737720"/>
            <a:ext cx="432048" cy="432000"/>
          </a:xfrm>
          <a:prstGeom prst="rect">
            <a:avLst/>
          </a:prstGeom>
          <a:solidFill>
            <a:srgbClr val="8080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cs typeface="Times New Roman" panose="02020603050405020304" pitchFamily="18" charset="0"/>
              </a:rPr>
              <a:t>4.</a:t>
            </a:r>
          </a:p>
        </p:txBody>
      </p:sp>
      <p:sp>
        <p:nvSpPr>
          <p:cNvPr id="17" name="Rectangle 4"/>
          <p:cNvSpPr/>
          <p:nvPr/>
        </p:nvSpPr>
        <p:spPr>
          <a:xfrm>
            <a:off x="950932" y="2737720"/>
            <a:ext cx="7725524" cy="432000"/>
          </a:xfrm>
          <a:prstGeom prst="rect">
            <a:avLst/>
          </a:prstGeom>
          <a:solidFill>
            <a:schemeClr val="bg1"/>
          </a:solidFill>
          <a:ln w="12700">
            <a:solidFill>
              <a:srgbClr val="8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sz="1400" dirty="0">
                <a:solidFill>
                  <a:schemeClr val="tx1"/>
                </a:solidFill>
                <a:cs typeface="Times New Roman" panose="02020603050405020304" pitchFamily="18" charset="0"/>
              </a:rPr>
              <a:t>Nacionalinės reguliavimo naštos mažinimo pasiūlymai</a:t>
            </a:r>
          </a:p>
        </p:txBody>
      </p:sp>
    </p:spTree>
    <p:extLst>
      <p:ext uri="{BB962C8B-B14F-4D97-AF65-F5344CB8AC3E}">
        <p14:creationId xmlns:p14="http://schemas.microsoft.com/office/powerpoint/2010/main" val="332040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7ED2A68-2573-42B8-8F41-223876188EB1}"/>
              </a:ext>
            </a:extLst>
          </p:cNvPr>
          <p:cNvSpPr>
            <a:spLocks noGrp="1"/>
          </p:cNvSpPr>
          <p:nvPr>
            <p:ph type="title"/>
          </p:nvPr>
        </p:nvSpPr>
        <p:spPr>
          <a:xfrm>
            <a:off x="395536" y="260648"/>
            <a:ext cx="8315875" cy="792088"/>
          </a:xfrm>
        </p:spPr>
        <p:txBody>
          <a:bodyPr>
            <a:normAutofit fontScale="90000"/>
          </a:bodyPr>
          <a:lstStyle/>
          <a:p>
            <a:pPr algn="just"/>
            <a:r>
              <a:rPr lang="lt-LT" b="1" dirty="0"/>
              <a:t>Pirmasis pasiūlymas</a:t>
            </a:r>
            <a:r>
              <a:rPr lang="lt-LT" dirty="0"/>
              <a:t> ateityje numatyti galimybę lengvuosiuose automobiliuose taksi kaip alternatyvą šiuo metu reikalaujamam įrengti taksometrui naudoti kitus technologinius įrenginius (planšetes, mobiliuosius įrenginius). </a:t>
            </a:r>
            <a:endParaRPr lang="en-GB" dirty="0"/>
          </a:p>
        </p:txBody>
      </p:sp>
      <p:sp>
        <p:nvSpPr>
          <p:cNvPr id="3" name="Stačiakampis 2">
            <a:extLst>
              <a:ext uri="{FF2B5EF4-FFF2-40B4-BE49-F238E27FC236}">
                <a16:creationId xmlns:a16="http://schemas.microsoft.com/office/drawing/2014/main" id="{E01B0296-1E8D-4BF0-AB65-5E3B8E60F6FE}"/>
              </a:ext>
            </a:extLst>
          </p:cNvPr>
          <p:cNvSpPr/>
          <p:nvPr/>
        </p:nvSpPr>
        <p:spPr>
          <a:xfrm>
            <a:off x="395536" y="1196752"/>
            <a:ext cx="8315875" cy="108012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dirty="0">
                <a:solidFill>
                  <a:schemeClr val="tx1"/>
                </a:solidFill>
              </a:rPr>
              <a:t>Šiuo metu pasiūlymo </a:t>
            </a:r>
            <a:r>
              <a:rPr lang="lt-LT" sz="1400" b="1" i="1" dirty="0">
                <a:solidFill>
                  <a:schemeClr val="tx1"/>
                </a:solidFill>
              </a:rPr>
              <a:t>įgyvendinimas nėra visiškai galimas dėl nepakankamų technologinių galimybių užtikrinti planšečių ir kitų mobiliųjų įrenginių metrologinį tikslumą</a:t>
            </a:r>
            <a:r>
              <a:rPr lang="lt-LT" sz="1400" dirty="0">
                <a:solidFill>
                  <a:schemeClr val="tx1"/>
                </a:solidFill>
              </a:rPr>
              <a:t>, kuris leistų tinkamai kontroliuoti keleivių vežimo lengvaisiais automobiliais taksi veiklos vykdymą. </a:t>
            </a:r>
          </a:p>
          <a:p>
            <a:pPr algn="just"/>
            <a:r>
              <a:rPr lang="lt-LT" sz="1400" b="1" i="1" dirty="0">
                <a:solidFill>
                  <a:schemeClr val="tx1"/>
                </a:solidFill>
              </a:rPr>
              <a:t>Pasiūlymo įgyvendinimui būtinos sąlygos </a:t>
            </a:r>
            <a:r>
              <a:rPr lang="lt-LT" sz="1400" dirty="0">
                <a:solidFill>
                  <a:schemeClr val="tx1"/>
                </a:solidFill>
              </a:rPr>
              <a:t>yra numatyti aiškų keleivių vežimo lengvaisiais automobiliais taksi veiklos kontrolės mechanizmą.</a:t>
            </a:r>
            <a:endParaRPr lang="en-GB" sz="1400" dirty="0">
              <a:solidFill>
                <a:schemeClr val="tx1"/>
              </a:solidFill>
            </a:endParaRPr>
          </a:p>
        </p:txBody>
      </p:sp>
      <p:sp>
        <p:nvSpPr>
          <p:cNvPr id="4" name="Lygiašonis trikampis 3">
            <a:extLst>
              <a:ext uri="{FF2B5EF4-FFF2-40B4-BE49-F238E27FC236}">
                <a16:creationId xmlns:a16="http://schemas.microsoft.com/office/drawing/2014/main" id="{6CA3BE44-4F29-4CFB-9C23-FEAD84618523}"/>
              </a:ext>
            </a:extLst>
          </p:cNvPr>
          <p:cNvSpPr/>
          <p:nvPr/>
        </p:nvSpPr>
        <p:spPr>
          <a:xfrm rot="10800000">
            <a:off x="395535" y="2312919"/>
            <a:ext cx="8315875" cy="396000"/>
          </a:xfrm>
          <a:prstGeom prst="triangle">
            <a:avLst/>
          </a:prstGeom>
          <a:solidFill>
            <a:srgbClr val="020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Stačiakampis 4">
            <a:extLst>
              <a:ext uri="{FF2B5EF4-FFF2-40B4-BE49-F238E27FC236}">
                <a16:creationId xmlns:a16="http://schemas.microsoft.com/office/drawing/2014/main" id="{299FA9CA-ED1E-445F-9B9C-F8346396D1DC}"/>
              </a:ext>
            </a:extLst>
          </p:cNvPr>
          <p:cNvSpPr/>
          <p:nvPr/>
        </p:nvSpPr>
        <p:spPr>
          <a:xfrm>
            <a:off x="395535" y="2744881"/>
            <a:ext cx="4140000" cy="1116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1400" dirty="0">
                <a:solidFill>
                  <a:schemeClr val="tx1"/>
                </a:solidFill>
              </a:rPr>
              <a:t>Užtikrinti, jog vežėjai pateiks visą reikiamą informaciją kompetentingoms institucijoms apie veiklos vykdymo apimtis ir gautas pajamas.</a:t>
            </a:r>
            <a:endParaRPr lang="en-GB" sz="1400" dirty="0">
              <a:solidFill>
                <a:schemeClr val="tx1"/>
              </a:solidFill>
            </a:endParaRPr>
          </a:p>
        </p:txBody>
      </p:sp>
      <p:sp>
        <p:nvSpPr>
          <p:cNvPr id="6" name="Stačiakampis 5">
            <a:extLst>
              <a:ext uri="{FF2B5EF4-FFF2-40B4-BE49-F238E27FC236}">
                <a16:creationId xmlns:a16="http://schemas.microsoft.com/office/drawing/2014/main" id="{5F4F86B3-FD29-4800-8026-A3706494FDEF}"/>
              </a:ext>
            </a:extLst>
          </p:cNvPr>
          <p:cNvSpPr/>
          <p:nvPr/>
        </p:nvSpPr>
        <p:spPr>
          <a:xfrm>
            <a:off x="4610223" y="2744881"/>
            <a:ext cx="4140000" cy="1116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400" dirty="0">
                <a:solidFill>
                  <a:schemeClr val="tx1"/>
                </a:solidFill>
              </a:rPr>
              <a:t>Užtikrinti, jog skirtingų keleivių vežimo lengvaisiais automobiliais taksi įmonių naudojami skaitmeniniai žemėlapiai, kurių pagrindu skaičiuojamas maršruto atstumas ir kelionės kaina keleiviui, būtų vienodi ir tiksliai atvaizduotų šalies kelių ir gatvių tinklą. </a:t>
            </a:r>
            <a:endParaRPr lang="en-GB" sz="1400" dirty="0">
              <a:solidFill>
                <a:schemeClr val="tx1"/>
              </a:solidFill>
            </a:endParaRPr>
          </a:p>
        </p:txBody>
      </p:sp>
      <p:sp>
        <p:nvSpPr>
          <p:cNvPr id="7" name="Stačiakampis 6">
            <a:extLst>
              <a:ext uri="{FF2B5EF4-FFF2-40B4-BE49-F238E27FC236}">
                <a16:creationId xmlns:a16="http://schemas.microsoft.com/office/drawing/2014/main" id="{08B3B14B-2440-4B93-BD7A-E1CE5DD34F4F}"/>
              </a:ext>
            </a:extLst>
          </p:cNvPr>
          <p:cNvSpPr/>
          <p:nvPr/>
        </p:nvSpPr>
        <p:spPr>
          <a:xfrm>
            <a:off x="397755" y="3915133"/>
            <a:ext cx="8352468" cy="252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t-LT" sz="1600" b="1" dirty="0">
                <a:solidFill>
                  <a:schemeClr val="tx1"/>
                </a:solidFill>
              </a:rPr>
              <a:t>Būtinų išankstinių sąlygų užtikrinimo galimybės</a:t>
            </a:r>
            <a:endParaRPr lang="en-GB" sz="1600" b="1" i="1" dirty="0">
              <a:solidFill>
                <a:schemeClr val="tx1"/>
              </a:solidFill>
            </a:endParaRPr>
          </a:p>
        </p:txBody>
      </p:sp>
      <p:sp>
        <p:nvSpPr>
          <p:cNvPr id="8" name="Stačiakampis 7">
            <a:extLst>
              <a:ext uri="{FF2B5EF4-FFF2-40B4-BE49-F238E27FC236}">
                <a16:creationId xmlns:a16="http://schemas.microsoft.com/office/drawing/2014/main" id="{34E0868E-9500-476A-856C-B7398C061A58}"/>
              </a:ext>
            </a:extLst>
          </p:cNvPr>
          <p:cNvSpPr/>
          <p:nvPr/>
        </p:nvSpPr>
        <p:spPr>
          <a:xfrm>
            <a:off x="413472" y="4221232"/>
            <a:ext cx="4140000" cy="1296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400" dirty="0">
                <a:solidFill>
                  <a:schemeClr val="tx1"/>
                </a:solidFill>
              </a:rPr>
              <a:t>Reikalavimas, jog įmonės, norinčios savo veikloje vietoj taksometrų naudoti planšetes ir kitus mobiliuosius įrenginius, jiems naudotų vieningą (geriausia valstybinės institucijos iniciatyva sukurtą) programinę įrangą, su nuolat atnaujinamais skaitmeniniais žemėlapiais. </a:t>
            </a:r>
            <a:endParaRPr lang="en-GB" sz="1400" dirty="0">
              <a:solidFill>
                <a:schemeClr val="tx1"/>
              </a:solidFill>
            </a:endParaRPr>
          </a:p>
        </p:txBody>
      </p:sp>
      <p:sp>
        <p:nvSpPr>
          <p:cNvPr id="10" name="Stačiakampis 9">
            <a:extLst>
              <a:ext uri="{FF2B5EF4-FFF2-40B4-BE49-F238E27FC236}">
                <a16:creationId xmlns:a16="http://schemas.microsoft.com/office/drawing/2014/main" id="{FD599FC0-7C11-4C65-9414-FB0175996EEF}"/>
              </a:ext>
            </a:extLst>
          </p:cNvPr>
          <p:cNvSpPr/>
          <p:nvPr/>
        </p:nvSpPr>
        <p:spPr>
          <a:xfrm>
            <a:off x="4608464" y="4221384"/>
            <a:ext cx="4140000" cy="1295848"/>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400" dirty="0">
                <a:solidFill>
                  <a:schemeClr val="tx1"/>
                </a:solidFill>
              </a:rPr>
              <a:t>Numačius reikalavimą, kiekvieną įrenginį, naudojamą lengvajame automobilyje taksi registruoti ir prijungti per vieningą programinę įrangą. Informacija iš planšečių ir kitų mobiliųjų įrenginių, būtų perduodama į kompetentingų institucijų, vykdančių įmonių veiklos kontrolę, duomenų bazes.</a:t>
            </a:r>
            <a:endParaRPr lang="en-GB" sz="1400" dirty="0">
              <a:solidFill>
                <a:schemeClr val="tx1"/>
              </a:solidFill>
            </a:endParaRPr>
          </a:p>
        </p:txBody>
      </p:sp>
      <p:sp>
        <p:nvSpPr>
          <p:cNvPr id="11" name="Stačiakampis 10">
            <a:extLst>
              <a:ext uri="{FF2B5EF4-FFF2-40B4-BE49-F238E27FC236}">
                <a16:creationId xmlns:a16="http://schemas.microsoft.com/office/drawing/2014/main" id="{F92FABE6-386F-4036-8849-5D1A632D3680}"/>
              </a:ext>
            </a:extLst>
          </p:cNvPr>
          <p:cNvSpPr/>
          <p:nvPr/>
        </p:nvSpPr>
        <p:spPr>
          <a:xfrm>
            <a:off x="435934" y="5553304"/>
            <a:ext cx="8330465" cy="684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spcAft>
                <a:spcPts val="600"/>
              </a:spcAft>
            </a:pPr>
            <a:r>
              <a:rPr lang="lt-LT" sz="1400" dirty="0">
                <a:solidFill>
                  <a:schemeClr val="tx1"/>
                </a:solidFill>
              </a:rPr>
              <a:t>Užtikrinus būtinąsias išankstines sąlygas dėl keleivių vežimo lengvaisiais automobiliais taksi veiklos kontrolės, galima būtų numatyti galimybę lengvuosiuose automobiliuose taksi kaip alternatyvą šiuo metu reikalaujamam įrengti taksometrui naudoti kitus technologinius įrenginius (planšetes, mobiliuosius įrenginius). </a:t>
            </a:r>
          </a:p>
        </p:txBody>
      </p:sp>
    </p:spTree>
    <p:extLst>
      <p:ext uri="{BB962C8B-B14F-4D97-AF65-F5344CB8AC3E}">
        <p14:creationId xmlns:p14="http://schemas.microsoft.com/office/powerpoint/2010/main" val="1594054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8F10773-9167-4D3C-A965-4E6D10725A77}"/>
              </a:ext>
            </a:extLst>
          </p:cNvPr>
          <p:cNvSpPr>
            <a:spLocks noGrp="1"/>
          </p:cNvSpPr>
          <p:nvPr>
            <p:ph type="title"/>
          </p:nvPr>
        </p:nvSpPr>
        <p:spPr>
          <a:xfrm>
            <a:off x="395536" y="188640"/>
            <a:ext cx="8315875" cy="1002179"/>
          </a:xfrm>
        </p:spPr>
        <p:txBody>
          <a:bodyPr>
            <a:normAutofit fontScale="90000"/>
          </a:bodyPr>
          <a:lstStyle/>
          <a:p>
            <a:pPr algn="just"/>
            <a:r>
              <a:rPr lang="lt-LT" b="1" dirty="0"/>
              <a:t>Antrasis pasiūlymas </a:t>
            </a:r>
            <a:r>
              <a:rPr lang="lt-LT" dirty="0"/>
              <a:t>– siekiant užtikrinti keleivių saugumą, užtikrinant jog veiklą vykdys tam teisę turintys ūkio subjektai ir/ar fiziniai asmenys ir išvengti griežtesnio veiklos licencijavimo siūloma numatyti aiškesnį ir griežtesnį keleivių vežimo lengvaisiais automobiliais už atlygį veiklos kontrolės procesas.</a:t>
            </a:r>
            <a:endParaRPr lang="en-GB" b="1" dirty="0"/>
          </a:p>
        </p:txBody>
      </p:sp>
      <p:sp>
        <p:nvSpPr>
          <p:cNvPr id="3" name="Stačiakampis 2">
            <a:extLst>
              <a:ext uri="{FF2B5EF4-FFF2-40B4-BE49-F238E27FC236}">
                <a16:creationId xmlns:a16="http://schemas.microsoft.com/office/drawing/2014/main" id="{20E74AC6-646A-4569-91A2-7D9EE20E1CF4}"/>
              </a:ext>
            </a:extLst>
          </p:cNvPr>
          <p:cNvSpPr/>
          <p:nvPr/>
        </p:nvSpPr>
        <p:spPr>
          <a:xfrm>
            <a:off x="395536" y="1268760"/>
            <a:ext cx="8315875" cy="1656184"/>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spcAft>
                <a:spcPts val="600"/>
              </a:spcAft>
              <a:buFont typeface="Arial" panose="020B0604020202020204" pitchFamily="34" charset="0"/>
              <a:buChar char="•"/>
            </a:pPr>
            <a:r>
              <a:rPr lang="lt-LT" sz="1400" dirty="0">
                <a:solidFill>
                  <a:schemeClr val="tx1"/>
                </a:solidFill>
              </a:rPr>
              <a:t>Dabartinė keleivių vežimo lengvaisiais automobiliais už atlygį veiklos leidimo forma – </a:t>
            </a:r>
            <a:r>
              <a:rPr lang="lt-LT" sz="1400" b="1" i="1" dirty="0">
                <a:solidFill>
                  <a:schemeClr val="tx1"/>
                </a:solidFill>
              </a:rPr>
              <a:t>deklaracija, neužtikrina, jog prieš pradedant vykdyti tokią veiklą, būtų tikrinama ar vežėjas, ketinantis vykdyti veiklą</a:t>
            </a:r>
            <a:r>
              <a:rPr lang="lt-LT" sz="1400" dirty="0">
                <a:solidFill>
                  <a:schemeClr val="tx1"/>
                </a:solidFill>
              </a:rPr>
              <a:t>, pateikė teisingą informaciją ir atitinka jam keliamus reikalavimus. </a:t>
            </a:r>
          </a:p>
          <a:p>
            <a:pPr marL="285750" indent="-285750" algn="just">
              <a:spcAft>
                <a:spcPts val="600"/>
              </a:spcAft>
              <a:buFont typeface="Arial" panose="020B0604020202020204" pitchFamily="34" charset="0"/>
              <a:buChar char="•"/>
            </a:pPr>
            <a:r>
              <a:rPr lang="lt-LT" sz="1400" b="1" i="1" dirty="0">
                <a:solidFill>
                  <a:schemeClr val="tx1"/>
                </a:solidFill>
              </a:rPr>
              <a:t>Galimi pažeidimai</a:t>
            </a:r>
            <a:r>
              <a:rPr lang="lt-LT" sz="1400" dirty="0">
                <a:solidFill>
                  <a:schemeClr val="tx1"/>
                </a:solidFill>
              </a:rPr>
              <a:t>, iš kurių didžiausią grėsmę keleivių saugumui kelia reikalaujamo vairavimo stažo neturėjimas dėl ko didėja eismo įvykių tikimybė.</a:t>
            </a:r>
          </a:p>
          <a:p>
            <a:pPr marL="285750" indent="-285750" algn="just">
              <a:spcAft>
                <a:spcPts val="600"/>
              </a:spcAft>
              <a:buFont typeface="Arial" panose="020B0604020202020204" pitchFamily="34" charset="0"/>
              <a:buChar char="•"/>
            </a:pPr>
            <a:r>
              <a:rPr lang="lt-LT" sz="1400" dirty="0">
                <a:solidFill>
                  <a:schemeClr val="tx1"/>
                </a:solidFill>
              </a:rPr>
              <a:t>Griežtesnių leidimų ar licencijų, nei šiuo metu naudojama deklaracija apie ketinimą vykdyti keleivių vežimo lengvaisiais automobiliais už atlygį, įvedimas padidintų reguliavimo naštą ūkio subjektams. </a:t>
            </a:r>
            <a:endParaRPr lang="en-GB" sz="1400" dirty="0">
              <a:solidFill>
                <a:schemeClr val="tx1"/>
              </a:solidFill>
            </a:endParaRPr>
          </a:p>
        </p:txBody>
      </p:sp>
      <p:sp>
        <p:nvSpPr>
          <p:cNvPr id="4" name="Lygiašonis trikampis 3">
            <a:extLst>
              <a:ext uri="{FF2B5EF4-FFF2-40B4-BE49-F238E27FC236}">
                <a16:creationId xmlns:a16="http://schemas.microsoft.com/office/drawing/2014/main" id="{7CA3F78C-76D8-4550-855C-D3412F9F1637}"/>
              </a:ext>
            </a:extLst>
          </p:cNvPr>
          <p:cNvSpPr/>
          <p:nvPr/>
        </p:nvSpPr>
        <p:spPr>
          <a:xfrm rot="10800000">
            <a:off x="395535" y="2960972"/>
            <a:ext cx="8315875" cy="360000"/>
          </a:xfrm>
          <a:prstGeom prst="triangle">
            <a:avLst/>
          </a:prstGeom>
          <a:solidFill>
            <a:srgbClr val="020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Stačiakampis 4">
            <a:extLst>
              <a:ext uri="{FF2B5EF4-FFF2-40B4-BE49-F238E27FC236}">
                <a16:creationId xmlns:a16="http://schemas.microsoft.com/office/drawing/2014/main" id="{9F460A31-64B1-4AF3-977C-5ECE40DDDC29}"/>
              </a:ext>
            </a:extLst>
          </p:cNvPr>
          <p:cNvSpPr/>
          <p:nvPr/>
        </p:nvSpPr>
        <p:spPr>
          <a:xfrm>
            <a:off x="395534" y="3645028"/>
            <a:ext cx="8352468" cy="97208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lt-LT" sz="1400" b="1" i="1" dirty="0">
                <a:solidFill>
                  <a:schemeClr val="tx1"/>
                </a:solidFill>
              </a:rPr>
              <a:t>Numatyti, jog pateiktų deklaracijų apie ketinimą vykdyti keleivių vežimo lengvaisiais automobiliais už atlygį veiklą duomenys būtų tikrinami ne ilgesniu nei 5 d.d. laikotarpiu nuo deklaracijos pateikimo. </a:t>
            </a:r>
          </a:p>
          <a:p>
            <a:pPr algn="ctr">
              <a:spcAft>
                <a:spcPts val="600"/>
              </a:spcAft>
            </a:pPr>
            <a:r>
              <a:rPr lang="lt-LT" sz="1400" b="1" i="1" dirty="0">
                <a:solidFill>
                  <a:schemeClr val="tx1"/>
                </a:solidFill>
              </a:rPr>
              <a:t>Tinkamų atgrasančių nuobaudų už nustatytų reikalavimų pažeidimą numatymas apsaugotų nuo ūkio subjektų bandymų klastoti pateikiamą informaciją. </a:t>
            </a:r>
          </a:p>
        </p:txBody>
      </p:sp>
      <p:sp>
        <p:nvSpPr>
          <p:cNvPr id="6" name="Stačiakampis 5">
            <a:extLst>
              <a:ext uri="{FF2B5EF4-FFF2-40B4-BE49-F238E27FC236}">
                <a16:creationId xmlns:a16="http://schemas.microsoft.com/office/drawing/2014/main" id="{B834A9EB-9341-4941-92D8-11A652EC20FC}"/>
              </a:ext>
            </a:extLst>
          </p:cNvPr>
          <p:cNvSpPr/>
          <p:nvPr/>
        </p:nvSpPr>
        <p:spPr>
          <a:xfrm>
            <a:off x="395534" y="3357000"/>
            <a:ext cx="8352468" cy="252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t-LT" sz="1600" b="1" dirty="0">
                <a:solidFill>
                  <a:schemeClr val="tx1"/>
                </a:solidFill>
              </a:rPr>
              <a:t>Siūlomas sprendimas</a:t>
            </a:r>
            <a:endParaRPr lang="en-GB" sz="1600" b="1" i="1" dirty="0">
              <a:solidFill>
                <a:schemeClr val="tx1"/>
              </a:solidFill>
            </a:endParaRPr>
          </a:p>
        </p:txBody>
      </p:sp>
      <p:sp>
        <p:nvSpPr>
          <p:cNvPr id="7" name="Stačiakampis 6">
            <a:extLst>
              <a:ext uri="{FF2B5EF4-FFF2-40B4-BE49-F238E27FC236}">
                <a16:creationId xmlns:a16="http://schemas.microsoft.com/office/drawing/2014/main" id="{8F3CA062-17FF-4FA9-9FFC-67361E07A728}"/>
              </a:ext>
            </a:extLst>
          </p:cNvPr>
          <p:cNvSpPr/>
          <p:nvPr/>
        </p:nvSpPr>
        <p:spPr>
          <a:xfrm>
            <a:off x="395534" y="4653136"/>
            <a:ext cx="8330465" cy="1620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just">
              <a:spcAft>
                <a:spcPts val="600"/>
              </a:spcAft>
              <a:buFont typeface="Arial" panose="020B0604020202020204" pitchFamily="34" charset="0"/>
              <a:buChar char="•"/>
            </a:pPr>
            <a:r>
              <a:rPr lang="lt-LT" sz="1400" dirty="0">
                <a:solidFill>
                  <a:schemeClr val="tx1"/>
                </a:solidFill>
              </a:rPr>
              <a:t>Numačius, jog visos naujai pateikiamos deklaracijos ir juose nurodomi duomenys turi būti patikrinami per 5 d.d., teisės tokiai veiklai neturintys, tačiau deklaraciją pateikę asmenys neteisėtai keleivių vežimo lengvaisiais automobiliais už atlygį veiklą vykdytų ne ilgiau nei 5 dienas.</a:t>
            </a:r>
          </a:p>
          <a:p>
            <a:pPr marL="285750" indent="-285750" algn="just">
              <a:spcAft>
                <a:spcPts val="600"/>
              </a:spcAft>
              <a:buFont typeface="Arial" panose="020B0604020202020204" pitchFamily="34" charset="0"/>
              <a:buChar char="•"/>
            </a:pPr>
            <a:r>
              <a:rPr lang="lt-LT" sz="1400" dirty="0">
                <a:solidFill>
                  <a:schemeClr val="tx1"/>
                </a:solidFill>
              </a:rPr>
              <a:t>Numatomos nuobaudos turi būti atgrasančios nuo ūkio subjektų bandymų klastoti pateikiamą informaciją. Viena iš galimų nuobaudų formų – draudimas vykdyti tokią ar analogišką veiklą tam tikrą laiko tarpą. </a:t>
            </a:r>
          </a:p>
          <a:p>
            <a:pPr marL="285750" indent="-285750" algn="just">
              <a:spcAft>
                <a:spcPts val="600"/>
              </a:spcAft>
              <a:buFont typeface="Arial" panose="020B0604020202020204" pitchFamily="34" charset="0"/>
              <a:buChar char="•"/>
            </a:pPr>
            <a:r>
              <a:rPr lang="lt-LT" sz="1400" dirty="0">
                <a:solidFill>
                  <a:schemeClr val="tx1"/>
                </a:solidFill>
              </a:rPr>
              <a:t>Šių priemonių įgyvendinimas apsaugotų teisėtai keleivių vežimo lengvaisiais automobiliais už atlygį paslaugas teikiančius asmenis nuo papildomų griežtesnių įpareigojimų, kartu užtikrinant tinkamą veiklos kontrolę.</a:t>
            </a:r>
            <a:endParaRPr lang="en-GB" sz="1400" dirty="0">
              <a:solidFill>
                <a:schemeClr val="tx1"/>
              </a:solidFill>
            </a:endParaRPr>
          </a:p>
        </p:txBody>
      </p:sp>
    </p:spTree>
    <p:extLst>
      <p:ext uri="{BB962C8B-B14F-4D97-AF65-F5344CB8AC3E}">
        <p14:creationId xmlns:p14="http://schemas.microsoft.com/office/powerpoint/2010/main" val="1438088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7AE2D15-D5AA-459D-96EB-9D5FC903FDB6}"/>
              </a:ext>
            </a:extLst>
          </p:cNvPr>
          <p:cNvSpPr>
            <a:spLocks noGrp="1"/>
          </p:cNvSpPr>
          <p:nvPr>
            <p:ph type="title"/>
          </p:nvPr>
        </p:nvSpPr>
        <p:spPr>
          <a:xfrm>
            <a:off x="755576" y="260648"/>
            <a:ext cx="7955835" cy="487362"/>
          </a:xfrm>
        </p:spPr>
        <p:txBody>
          <a:bodyPr>
            <a:normAutofit fontScale="90000"/>
          </a:bodyPr>
          <a:lstStyle/>
          <a:p>
            <a:pPr algn="just"/>
            <a:r>
              <a:rPr lang="lt-LT" b="1" dirty="0"/>
              <a:t>Trečiasis pasiūlymas </a:t>
            </a:r>
            <a:r>
              <a:rPr lang="lt-LT" dirty="0"/>
              <a:t>– prieš svarstant galimybę liberalizuoti keleivių vežimo tolimojo susisiekimo reguliariais maršrutais rinką užtikrinti išankstinių sąlygų įvertinimą ir pasiruošimą joms.</a:t>
            </a:r>
            <a:endParaRPr lang="en-GB" dirty="0"/>
          </a:p>
        </p:txBody>
      </p:sp>
      <p:sp>
        <p:nvSpPr>
          <p:cNvPr id="3" name="Stačiakampis 2">
            <a:extLst>
              <a:ext uri="{FF2B5EF4-FFF2-40B4-BE49-F238E27FC236}">
                <a16:creationId xmlns:a16="http://schemas.microsoft.com/office/drawing/2014/main" id="{6F537A9E-7C5B-4DDC-A8E4-51DF68355BD4}"/>
              </a:ext>
            </a:extLst>
          </p:cNvPr>
          <p:cNvSpPr/>
          <p:nvPr/>
        </p:nvSpPr>
        <p:spPr>
          <a:xfrm>
            <a:off x="395536" y="1052736"/>
            <a:ext cx="8315875" cy="154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just">
              <a:spcAft>
                <a:spcPts val="600"/>
              </a:spcAft>
              <a:buFont typeface="Arial" panose="020B0604020202020204" pitchFamily="34" charset="0"/>
              <a:buChar char="•"/>
            </a:pPr>
            <a:r>
              <a:rPr lang="lt-LT" sz="1300" dirty="0">
                <a:solidFill>
                  <a:schemeClr val="tx1"/>
                </a:solidFill>
              </a:rPr>
              <a:t>Rinkos liberalizavimas, numačius laisvą patekimą į rinką sukurtų sąlygas vežėjams tarpusavyje konkuruoti ir tokiu būdu gerinti paslaugas galutiniam vartotojui – keleiviui. </a:t>
            </a:r>
          </a:p>
          <a:p>
            <a:pPr marL="285750" indent="-285750" algn="just">
              <a:spcAft>
                <a:spcPts val="600"/>
              </a:spcAft>
              <a:buFont typeface="Arial" panose="020B0604020202020204" pitchFamily="34" charset="0"/>
              <a:buChar char="•"/>
            </a:pPr>
            <a:r>
              <a:rPr lang="lt-LT" sz="1300" dirty="0">
                <a:solidFill>
                  <a:schemeClr val="tx1"/>
                </a:solidFill>
              </a:rPr>
              <a:t>Laisvas patekimas į rinką suteiktų galimybę pradėti teikti paslaugas potencialiems naujiems vežėjams, kurie šiuo metu į rinką patenka sunkiai dėl retai skelbiamų tolimojo susisiekimo maršrutų aptarnavimo konkursų (dėl mažėjančios kelionių paklausos, nėra poreikio formuoti naujus reisus).</a:t>
            </a:r>
          </a:p>
          <a:p>
            <a:pPr marL="285750" indent="-285750" algn="just">
              <a:spcAft>
                <a:spcPts val="600"/>
              </a:spcAft>
              <a:buFont typeface="Arial" panose="020B0604020202020204" pitchFamily="34" charset="0"/>
              <a:buChar char="•"/>
            </a:pPr>
            <a:r>
              <a:rPr lang="lt-LT" sz="1300" dirty="0">
                <a:solidFill>
                  <a:schemeClr val="tx1"/>
                </a:solidFill>
              </a:rPr>
              <a:t>Tačiau svarbu pabrėžti, jog šio užsienio šalių gerąja praktika paremtas pasiūlymo įgyvendinimas reikalauja išankstinio pasiruošimo. </a:t>
            </a:r>
            <a:endParaRPr lang="en-GB" sz="1300" dirty="0">
              <a:solidFill>
                <a:schemeClr val="tx1"/>
              </a:solidFill>
            </a:endParaRPr>
          </a:p>
        </p:txBody>
      </p:sp>
      <p:sp>
        <p:nvSpPr>
          <p:cNvPr id="4" name="Lygiašonis trikampis 3">
            <a:extLst>
              <a:ext uri="{FF2B5EF4-FFF2-40B4-BE49-F238E27FC236}">
                <a16:creationId xmlns:a16="http://schemas.microsoft.com/office/drawing/2014/main" id="{9C6224B3-25FC-4F0C-B380-CEE4BC645633}"/>
              </a:ext>
            </a:extLst>
          </p:cNvPr>
          <p:cNvSpPr/>
          <p:nvPr/>
        </p:nvSpPr>
        <p:spPr>
          <a:xfrm rot="10800000">
            <a:off x="395535" y="2636912"/>
            <a:ext cx="8315875" cy="324000"/>
          </a:xfrm>
          <a:prstGeom prst="triangle">
            <a:avLst/>
          </a:prstGeom>
          <a:solidFill>
            <a:srgbClr val="020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Stačiakampis 4">
            <a:extLst>
              <a:ext uri="{FF2B5EF4-FFF2-40B4-BE49-F238E27FC236}">
                <a16:creationId xmlns:a16="http://schemas.microsoft.com/office/drawing/2014/main" id="{6CEB8BFD-B77E-47C6-8583-0268C4D1C3F0}"/>
              </a:ext>
            </a:extLst>
          </p:cNvPr>
          <p:cNvSpPr/>
          <p:nvPr/>
        </p:nvSpPr>
        <p:spPr>
          <a:xfrm>
            <a:off x="395534" y="3284980"/>
            <a:ext cx="8352468" cy="2124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just">
              <a:spcAft>
                <a:spcPts val="600"/>
              </a:spcAft>
              <a:buFont typeface="Arial" panose="020B0604020202020204" pitchFamily="34" charset="0"/>
              <a:buChar char="•"/>
            </a:pPr>
            <a:r>
              <a:rPr lang="lt-LT" sz="1400" i="1" dirty="0">
                <a:solidFill>
                  <a:schemeClr val="tx1"/>
                </a:solidFill>
              </a:rPr>
              <a:t>Siekiant užtikrinti tvaraus judumo įgyvendinimą ir skirtingų transporto rūšių tarpusavio sąveiką, </a:t>
            </a:r>
            <a:r>
              <a:rPr lang="lt-LT" sz="1400" b="1" i="1" dirty="0">
                <a:solidFill>
                  <a:schemeClr val="tx1"/>
                </a:solidFill>
              </a:rPr>
              <a:t>būtina numatyti sąlygas</a:t>
            </a:r>
            <a:r>
              <a:rPr lang="lt-LT" sz="1400" i="1" dirty="0">
                <a:solidFill>
                  <a:schemeClr val="tx1"/>
                </a:solidFill>
              </a:rPr>
              <a:t>, </a:t>
            </a:r>
            <a:r>
              <a:rPr lang="lt-LT" sz="1400" b="1" i="1" dirty="0">
                <a:solidFill>
                  <a:schemeClr val="tx1"/>
                </a:solidFill>
              </a:rPr>
              <a:t>kuriomis nauji vežėjai </a:t>
            </a:r>
            <a:r>
              <a:rPr lang="lt-LT" sz="1400" i="1" dirty="0">
                <a:solidFill>
                  <a:schemeClr val="tx1"/>
                </a:solidFill>
              </a:rPr>
              <a:t>autobusais </a:t>
            </a:r>
            <a:r>
              <a:rPr lang="lt-LT" sz="1400" b="1" i="1" dirty="0">
                <a:solidFill>
                  <a:schemeClr val="tx1"/>
                </a:solidFill>
              </a:rPr>
              <a:t>turėtų integruotis į vieningą dabartinių kelionių tinklą</a:t>
            </a:r>
            <a:r>
              <a:rPr lang="lt-LT" sz="1400" i="1" dirty="0">
                <a:solidFill>
                  <a:schemeClr val="tx1"/>
                </a:solidFill>
              </a:rPr>
              <a:t>.</a:t>
            </a:r>
          </a:p>
          <a:p>
            <a:pPr marL="285750" indent="-285750" algn="just">
              <a:spcAft>
                <a:spcPts val="600"/>
              </a:spcAft>
              <a:buFont typeface="Arial" panose="020B0604020202020204" pitchFamily="34" charset="0"/>
              <a:buChar char="•"/>
            </a:pPr>
            <a:r>
              <a:rPr lang="lt-LT" sz="1400" i="1" dirty="0">
                <a:solidFill>
                  <a:schemeClr val="tx1"/>
                </a:solidFill>
              </a:rPr>
              <a:t>Numatyti priemones, užtikrinančias, jog vežėjai, norėdami sumažinti bilietų kainas keleiviams per investicijų mažinimą, nevykdytų veiklos su senomis, aplinką itin teršiančiomis, tačiau pigesnėmis transporto priemonėmis. Šiuo atveju </a:t>
            </a:r>
            <a:r>
              <a:rPr lang="lt-LT" sz="1400" b="1" i="1" dirty="0">
                <a:solidFill>
                  <a:schemeClr val="tx1"/>
                </a:solidFill>
              </a:rPr>
              <a:t>būtina numatyti reikalavimus transporto priemonėms, kuriomis vykdoma keleivių vežimo tolimojo susisiekimo reguliariais reisais veikla</a:t>
            </a:r>
            <a:r>
              <a:rPr lang="lt-LT" sz="1400" i="1" dirty="0">
                <a:solidFill>
                  <a:schemeClr val="tx1"/>
                </a:solidFill>
              </a:rPr>
              <a:t>. Šiuo metu reikalavimus nustato viešųjų konkursų sąlygos. </a:t>
            </a:r>
          </a:p>
          <a:p>
            <a:pPr marL="285750" indent="-285750" algn="just">
              <a:spcAft>
                <a:spcPts val="600"/>
              </a:spcAft>
              <a:buFont typeface="Arial" panose="020B0604020202020204" pitchFamily="34" charset="0"/>
              <a:buChar char="•"/>
            </a:pPr>
            <a:r>
              <a:rPr lang="lt-LT" sz="1400" i="1" dirty="0">
                <a:solidFill>
                  <a:schemeClr val="tx1"/>
                </a:solidFill>
              </a:rPr>
              <a:t>Numatyti priemones, kurių pagalba bus </a:t>
            </a:r>
            <a:r>
              <a:rPr lang="lt-LT" sz="1400" b="1" i="1" dirty="0">
                <a:solidFill>
                  <a:schemeClr val="tx1"/>
                </a:solidFill>
              </a:rPr>
              <a:t>užtikrinamas visuomenei naudingos paslaugos teikimas – keleivių vežimas maršrutais, kurie nėra finansiškai naudingi įmonėms </a:t>
            </a:r>
            <a:r>
              <a:rPr lang="lt-LT" sz="1400" i="1" dirty="0">
                <a:solidFill>
                  <a:schemeClr val="tx1"/>
                </a:solidFill>
              </a:rPr>
              <a:t>(dažniausiai dėl per mažos rinkos). </a:t>
            </a:r>
          </a:p>
        </p:txBody>
      </p:sp>
      <p:sp>
        <p:nvSpPr>
          <p:cNvPr id="6" name="Stačiakampis 5">
            <a:extLst>
              <a:ext uri="{FF2B5EF4-FFF2-40B4-BE49-F238E27FC236}">
                <a16:creationId xmlns:a16="http://schemas.microsoft.com/office/drawing/2014/main" id="{C3CAFF12-7BAC-4FFB-9637-FABA08BC66C0}"/>
              </a:ext>
            </a:extLst>
          </p:cNvPr>
          <p:cNvSpPr/>
          <p:nvPr/>
        </p:nvSpPr>
        <p:spPr>
          <a:xfrm>
            <a:off x="395534" y="2996952"/>
            <a:ext cx="8352468" cy="252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t-LT" sz="1400" b="1" dirty="0">
                <a:solidFill>
                  <a:schemeClr val="tx1"/>
                </a:solidFill>
              </a:rPr>
              <a:t>Būtinos išankstinės sąlygos prieš numatant tolimojo susisiekimo reguliariais maršrutais rinkos liberalizavimą.</a:t>
            </a:r>
            <a:endParaRPr lang="en-GB" sz="1400" b="1" i="1" dirty="0">
              <a:solidFill>
                <a:schemeClr val="tx1"/>
              </a:solidFill>
            </a:endParaRPr>
          </a:p>
        </p:txBody>
      </p:sp>
      <p:sp>
        <p:nvSpPr>
          <p:cNvPr id="7" name="Stačiakampis 6">
            <a:extLst>
              <a:ext uri="{FF2B5EF4-FFF2-40B4-BE49-F238E27FC236}">
                <a16:creationId xmlns:a16="http://schemas.microsoft.com/office/drawing/2014/main" id="{8FF2E2B3-C014-43FF-8B8C-1C132C03DFB2}"/>
              </a:ext>
            </a:extLst>
          </p:cNvPr>
          <p:cNvSpPr/>
          <p:nvPr/>
        </p:nvSpPr>
        <p:spPr>
          <a:xfrm>
            <a:off x="395534" y="5445304"/>
            <a:ext cx="8330465" cy="720000"/>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lt-LT" sz="1400" dirty="0">
                <a:solidFill>
                  <a:schemeClr val="tx1"/>
                </a:solidFill>
              </a:rPr>
              <a:t>Remiantis užsienio šalių gerąja praktika, matoma, jog keleivių vežimo tolimojo susisiekimo reguliariais reisais rinkos liberalizavimui </a:t>
            </a:r>
            <a:r>
              <a:rPr lang="lt-LT" sz="1400" b="1" i="1" dirty="0">
                <a:solidFill>
                  <a:schemeClr val="tx1"/>
                </a:solidFill>
              </a:rPr>
              <a:t>būtinas išankstinių sąlygų ar pasiruošimo joms įgyvendinimas, kuris tikėtina sukeltų valstybei papildomą finansinę naštą bei galimai sukeltų sunkumų siekiant darnaus judumo tikslų</a:t>
            </a:r>
            <a:r>
              <a:rPr lang="lt-LT" sz="1400" dirty="0">
                <a:solidFill>
                  <a:schemeClr val="tx1"/>
                </a:solidFill>
              </a:rPr>
              <a:t>. </a:t>
            </a:r>
            <a:endParaRPr lang="en-GB" sz="1400" dirty="0">
              <a:solidFill>
                <a:schemeClr val="tx1"/>
              </a:solidFill>
            </a:endParaRPr>
          </a:p>
        </p:txBody>
      </p:sp>
    </p:spTree>
    <p:extLst>
      <p:ext uri="{BB962C8B-B14F-4D97-AF65-F5344CB8AC3E}">
        <p14:creationId xmlns:p14="http://schemas.microsoft.com/office/powerpoint/2010/main" val="1227161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600124" y="1268760"/>
            <a:ext cx="6204124" cy="381642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lt-LT" sz="1600" dirty="0">
              <a:solidFill>
                <a:schemeClr val="tx1"/>
              </a:solidFill>
            </a:endParaRPr>
          </a:p>
          <a:p>
            <a:endParaRPr lang="lt-LT" sz="1600" dirty="0">
              <a:solidFill>
                <a:schemeClr val="tx1"/>
              </a:solidFill>
            </a:endParaRPr>
          </a:p>
          <a:p>
            <a:endParaRPr lang="lt-LT" sz="1600" dirty="0">
              <a:solidFill>
                <a:schemeClr val="tx1"/>
              </a:solidFill>
            </a:endParaRPr>
          </a:p>
          <a:p>
            <a:r>
              <a:rPr lang="lt-LT" sz="2000" b="1" dirty="0">
                <a:solidFill>
                  <a:schemeClr val="accent2"/>
                </a:solidFill>
              </a:rPr>
              <a:t>AČIŪ UŽ DĖMESĮ</a:t>
            </a:r>
          </a:p>
          <a:p>
            <a:endParaRPr lang="lt-LT" sz="2000" b="1" dirty="0">
              <a:solidFill>
                <a:schemeClr val="accent2"/>
              </a:solidFill>
            </a:endParaRPr>
          </a:p>
          <a:p>
            <a:endParaRPr lang="lt-LT" sz="2000" b="1" dirty="0">
              <a:solidFill>
                <a:schemeClr val="accent2"/>
              </a:solidFill>
            </a:endParaRPr>
          </a:p>
          <a:p>
            <a:endParaRPr lang="lt-LT" sz="2000" b="1" dirty="0">
              <a:solidFill>
                <a:schemeClr val="accent2"/>
              </a:solidFill>
            </a:endParaRPr>
          </a:p>
          <a:p>
            <a:endParaRPr lang="lt-LT" sz="2000" b="1" dirty="0">
              <a:solidFill>
                <a:schemeClr val="accent2"/>
              </a:solidFill>
            </a:endParaRPr>
          </a:p>
          <a:p>
            <a:endParaRPr lang="lt-LT" sz="1600" dirty="0">
              <a:solidFill>
                <a:schemeClr val="tx1"/>
              </a:solidFill>
            </a:endParaRPr>
          </a:p>
          <a:p>
            <a:r>
              <a:rPr lang="lt-LT" sz="1600" dirty="0">
                <a:solidFill>
                  <a:schemeClr val="tx1"/>
                </a:solidFill>
              </a:rPr>
              <a:t>Smart Continent LT UAB</a:t>
            </a:r>
          </a:p>
          <a:p>
            <a:r>
              <a:rPr lang="lt-LT" sz="1600" dirty="0">
                <a:solidFill>
                  <a:schemeClr val="tx1"/>
                </a:solidFill>
              </a:rPr>
              <a:t>Olimpiečių g. 1A-6 , LT-09235, Vilnius, Lietuva</a:t>
            </a:r>
          </a:p>
          <a:p>
            <a:r>
              <a:rPr lang="lt-LT" sz="1600" dirty="0">
                <a:solidFill>
                  <a:schemeClr val="tx1"/>
                </a:solidFill>
                <a:hlinkClick r:id="rId2"/>
              </a:rPr>
              <a:t>www.smartcontinent.com</a:t>
            </a:r>
            <a:endParaRPr lang="lt-LT" sz="1600" dirty="0">
              <a:solidFill>
                <a:schemeClr val="tx1"/>
              </a:solidFill>
            </a:endParaRPr>
          </a:p>
          <a:p>
            <a:endParaRPr lang="lt-LT" sz="1600" dirty="0">
              <a:solidFill>
                <a:schemeClr val="tx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3176972"/>
            <a:ext cx="1587788" cy="288000"/>
          </a:xfrm>
          <a:prstGeom prst="rect">
            <a:avLst/>
          </a:prstGeom>
        </p:spPr>
      </p:pic>
    </p:spTree>
    <p:extLst>
      <p:ext uri="{BB962C8B-B14F-4D97-AF65-F5344CB8AC3E}">
        <p14:creationId xmlns:p14="http://schemas.microsoft.com/office/powerpoint/2010/main" val="27042235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xibfD1R5_0.FrZUoeIZb_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ZelTtoSsEWU5NhuHLPk.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QgEcwadjhEmliFHzl50ex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ibfD1R5_0.FrZUoeIZb_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QgEcwadjhEmliFHzl50ex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QgEcwadjhEmliFHzl50exQ"/>
</p:tagLst>
</file>

<file path=ppt/theme/theme1.xml><?xml version="1.0" encoding="utf-8"?>
<a:theme xmlns:a="http://schemas.openxmlformats.org/drawingml/2006/main" name="Office tema">
  <a:themeElements>
    <a:clrScheme name="SC colors">
      <a:dk1>
        <a:sysClr val="windowText" lastClr="000000"/>
      </a:dk1>
      <a:lt1>
        <a:sysClr val="window" lastClr="FFFFFF"/>
      </a:lt1>
      <a:dk2>
        <a:srgbClr val="DB1D1D"/>
      </a:dk2>
      <a:lt2>
        <a:srgbClr val="71C9E1"/>
      </a:lt2>
      <a:accent1>
        <a:srgbClr val="020B33"/>
      </a:accent1>
      <a:accent2>
        <a:srgbClr val="124566"/>
      </a:accent2>
      <a:accent3>
        <a:srgbClr val="227EB2"/>
      </a:accent3>
      <a:accent4>
        <a:srgbClr val="666666"/>
      </a:accent4>
      <a:accent5>
        <a:srgbClr val="A4A4A4"/>
      </a:accent5>
      <a:accent6>
        <a:srgbClr val="F2CB29"/>
      </a:accent6>
      <a:hlink>
        <a:srgbClr val="D49A23"/>
      </a:hlink>
      <a:folHlink>
        <a:srgbClr val="E45F2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2374</TotalTime>
  <Words>3714</Words>
  <Application>Microsoft Office PowerPoint</Application>
  <PresentationFormat>On-screen Show (4:3)</PresentationFormat>
  <Paragraphs>233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Cambria</vt:lpstr>
      <vt:lpstr>Times New Roman</vt:lpstr>
      <vt:lpstr>Office tema</vt:lpstr>
      <vt:lpstr>PASIŪLYMAI DĖL TEISINIO REGLAMENTAVIMO TRANSPORTO SRITYJE, REIKALINGO REGULIAVIMO NAŠTAI MAŽINTI AR KITAIP TEISINIO REGLAMENTAVIMO KOKYBEI IR EFEKTYVUMUI DIDINTI, TOBULINIMO</vt:lpstr>
      <vt:lpstr>PowerPoint Presentation</vt:lpstr>
      <vt:lpstr>Pristatymo turinys</vt:lpstr>
      <vt:lpstr>Pristatymo turinys</vt:lpstr>
      <vt:lpstr>Projekto tikslas, objektas, rezultatas ir apimtis </vt:lpstr>
      <vt:lpstr>Pristatymo turinys</vt:lpstr>
      <vt:lpstr>Patikros transporto srityje metu identifikuotų problemų sprendimo priemonės apima siūlymus dėl platesnės teisės aktų imties, bilietų ūkį reglamentuojančio teisės akto nuostatų esminės peržiūros ir galutinių įpareigojimų ir/ar dokumentų sąrašo įtvirtinimą teisės aktuose. </vt:lpstr>
      <vt:lpstr>LR Viešųjų pirkimų ir LR Konkurencijos įstatymų nuostatų ir jų taikymo viešųjų konkursų metu vertinimas leistų išsamiai įvertinti teisinio reguliavimo transporto srityje sukeliamą reguliavimo naštą</vt:lpstr>
      <vt:lpstr>Keleiviniame kelių transporte naudojamų bilietų ūkio taisyklių nuostatų peržiūra užtikrintų, jog bilietų ūkio reglamentavimas atitiktų besikeičiančias bilietų pardavimo ir tvarkymo sąlygas, naudojamas technologijas.</vt:lpstr>
      <vt:lpstr>Galutinio reikalaujamų dokumentų ir/ar įpareigojimų sąrašo įtvirtinimas teisės aktuose sumažintų galimo paslaugų teikėjo diskriminavimo tikimybę ir neaiškumą potencialiems vežėjams.</vt:lpstr>
      <vt:lpstr>Pristatymo turinys</vt:lpstr>
      <vt:lpstr>PowerPoint Presentation</vt:lpstr>
      <vt:lpstr>1 pasiūlymas. Atsisakyti įpareigojimo keleivių kelių transporto priemonių apipavidalinimui, nustatytam lengviesiems automobiliams taksi, išilgai lengvojo automobilio taksi šonų įrengti dvi lengvojo automobilio taksi atpažinimo ženklinimo juostas.</vt:lpstr>
      <vt:lpstr>2 pasiūlymas. Atsisakyti dabar numatyto geografinio apribojimo keleivių vežimo lengvaisiais automobiliais taksi paslaugos teikimui.</vt:lpstr>
      <vt:lpstr>Keičiant LR Kelių transporto kodekso nuostatas dėl geografinio vežėjų lengvaisiais automobiliais apribojimo panaikinimo, būtina keisti ir kitus teisės aktus įtvirtinančius tokią nuostatą.</vt:lpstr>
      <vt:lpstr>3 pasiūlymas. Atsisakyti reikalavimo reguliarių reisų metu ekipažams turėti dokumentus, kurie yra išduodami kompetentingos institucijos ir jų informaciją galima patikrinti kompetentingos institucijos duomenų bazėje. Atsisakyti reikalavimo ekipažams reisų metu turėti papildomus dokumentus, susijusius su bilietų pardavimu: bilietų kontrolės lapą ir kasos žiniaraštį.</vt:lpstr>
      <vt:lpstr>3 pasiūlymas. Atsisakyti reikalavimo reguliarių reisų metu ekipažams turėti dokumentus, kurie yra išduodami kompetentingos institucijos ir jų informaciją galima patikrinti kompetentingos institucijos duomenų bazėje. Atsisakyti reikalavimo ekipažams reisų metu turėti papildomus dokumentus, susijusius su bilietų pardavimu: bilietų kontrolės lapą ir kasos žiniaraštį.</vt:lpstr>
      <vt:lpstr>Pristatymo turinys</vt:lpstr>
      <vt:lpstr>Įgyvendinus pasiūlymus dėl konkrečių transporto sritį reguliuojančių teisės aktu nuostatų keitimo ir/ar naikinimo, nacionalinės reguliavimo našta ūkio subjektams sumažėtų 5 085 839,9 Eur.</vt:lpstr>
      <vt:lpstr>Pristatymo turinys</vt:lpstr>
      <vt:lpstr>Pirmasis pasiūlymas ateityje numatyti galimybę lengvuosiuose automobiliuose taksi kaip alternatyvą šiuo metu reikalaujamam įrengti taksometrui naudoti kitus technologinius įrenginius (planšetes, mobiliuosius įrenginius). </vt:lpstr>
      <vt:lpstr>Antrasis pasiūlymas – siekiant užtikrinti keleivių saugumą, užtikrinant jog veiklą vykdys tam teisę turintys ūkio subjektai ir/ar fiziniai asmenys ir išvengti griežtesnio veiklos licencijavimo siūloma numatyti aiškesnį ir griežtesnį keleivių vežimo lengvaisiais automobiliais už atlygį veiklos kontrolės procesas.</vt:lpstr>
      <vt:lpstr>Trečiasis pasiūlymas – prieš svarstant galimybę liberalizuoti keleivių vežimo tolimojo susisiekimo reguliariais maršrutais rinką užtikrinti išankstinių sąlygų įvertinimą ir pasiruošimą joms.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Šiuo metu Lietuvoje gaminami tik I kartos biodegalai, kurių didžioji dalis (72%) eksportuojama</dc:title>
  <dc:creator>AJ</dc:creator>
  <cp:lastModifiedBy>Damzenienė Vyginta</cp:lastModifiedBy>
  <cp:revision>281</cp:revision>
  <dcterms:created xsi:type="dcterms:W3CDTF">2016-09-25T10:45:53Z</dcterms:created>
  <dcterms:modified xsi:type="dcterms:W3CDTF">2019-04-25T10:34:55Z</dcterms:modified>
</cp:coreProperties>
</file>