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64" r:id="rId3"/>
    <p:sldId id="265" r:id="rId4"/>
    <p:sldId id="278" r:id="rId5"/>
    <p:sldId id="266" r:id="rId6"/>
    <p:sldId id="277" r:id="rId7"/>
    <p:sldId id="269" r:id="rId8"/>
    <p:sldId id="270" r:id="rId9"/>
    <p:sldId id="263" r:id="rId10"/>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gita Rimkuvienė" initials="JR" lastIdx="1" clrIdx="0">
    <p:extLst>
      <p:ext uri="{19B8F6BF-5375-455C-9EA6-DF929625EA0E}">
        <p15:presenceInfo xmlns:p15="http://schemas.microsoft.com/office/powerpoint/2012/main" userId="Jurgita Rimkuvienė"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9ECFF"/>
    <a:srgbClr val="99CCFF"/>
    <a:srgbClr val="ABD5FF"/>
    <a:srgbClr val="009DDF"/>
    <a:srgbClr val="079AEB"/>
    <a:srgbClr val="BBE0E3"/>
    <a:srgbClr val="00A0DC"/>
    <a:srgbClr val="FF7C80"/>
    <a:srgbClr val="CCFF33"/>
    <a:srgbClr val="5858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Vidutinis stilius 2 – paryškinima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Vidutinis stili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660B408-B3CF-4A94-85FC-2B1E0A45F4A2}" styleName="Tamsus stilius 2 – paryškinimas 1/paryškinima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eminis stilius 1 – paryškinima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21" autoAdjust="0"/>
    <p:restoredTop sz="76421" autoAdjust="0"/>
  </p:normalViewPr>
  <p:slideViewPr>
    <p:cSldViewPr>
      <p:cViewPr varScale="1">
        <p:scale>
          <a:sx n="89" d="100"/>
          <a:sy n="89" d="100"/>
        </p:scale>
        <p:origin x="1378"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pPr>
              <a:defRPr/>
            </a:pPr>
            <a:endParaRPr lang="lt-LT"/>
          </a:p>
        </p:txBody>
      </p:sp>
      <p:sp>
        <p:nvSpPr>
          <p:cNvPr id="3" name="Datos vietos rezervavimo ženklas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pPr>
              <a:defRPr/>
            </a:pPr>
            <a:fld id="{3EEF78FA-02A1-44B3-A403-4E7E35D8C28A}" type="datetimeFigureOut">
              <a:rPr lang="lt-LT"/>
              <a:pPr>
                <a:defRPr/>
              </a:pPr>
              <a:t>2019-07-25</a:t>
            </a:fld>
            <a:endParaRPr lang="lt-LT"/>
          </a:p>
        </p:txBody>
      </p:sp>
      <p:sp>
        <p:nvSpPr>
          <p:cNvPr id="4" name="Skaidrės vaizdo vietos rezervavimo ženkla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pPr lvl="0"/>
            <a:endParaRPr lang="lt-LT" noProof="0"/>
          </a:p>
        </p:txBody>
      </p:sp>
      <p:sp>
        <p:nvSpPr>
          <p:cNvPr id="5" name="Pastabų vietos rezervavimo ženkl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lt-LT" noProof="0"/>
              <a:t>Spustelėję redag. ruoš. teksto stilių</a:t>
            </a:r>
          </a:p>
          <a:p>
            <a:pPr lvl="1"/>
            <a:r>
              <a:rPr lang="lt-LT" noProof="0"/>
              <a:t>Antras lygmuo</a:t>
            </a:r>
          </a:p>
          <a:p>
            <a:pPr lvl="2"/>
            <a:r>
              <a:rPr lang="lt-LT" noProof="0"/>
              <a:t>Trečias lygmuo</a:t>
            </a:r>
          </a:p>
          <a:p>
            <a:pPr lvl="3"/>
            <a:r>
              <a:rPr lang="lt-LT" noProof="0"/>
              <a:t>Ketvirtas lygmuo</a:t>
            </a:r>
          </a:p>
          <a:p>
            <a:pPr lvl="4"/>
            <a:r>
              <a:rPr lang="lt-LT" noProof="0"/>
              <a:t>Penktas lygmuo</a:t>
            </a:r>
          </a:p>
        </p:txBody>
      </p:sp>
      <p:sp>
        <p:nvSpPr>
          <p:cNvPr id="6" name="Poraštės vietos rezervavimo ženklas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pPr>
              <a:defRPr/>
            </a:pPr>
            <a:endParaRPr lang="lt-LT"/>
          </a:p>
        </p:txBody>
      </p:sp>
      <p:sp>
        <p:nvSpPr>
          <p:cNvPr id="7" name="Skaidrės numerio vietos rezervavimo ženklas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pPr>
              <a:defRPr/>
            </a:pPr>
            <a:fld id="{B911016B-82C2-4C70-BA3F-B24B42D40FA9}" type="slidenum">
              <a:rPr lang="lt-LT"/>
              <a:pPr>
                <a:defRPr/>
              </a:pPr>
              <a:t>‹#›</a:t>
            </a:fld>
            <a:endParaRPr lang="lt-LT"/>
          </a:p>
        </p:txBody>
      </p:sp>
    </p:spTree>
    <p:extLst>
      <p:ext uri="{BB962C8B-B14F-4D97-AF65-F5344CB8AC3E}">
        <p14:creationId xmlns:p14="http://schemas.microsoft.com/office/powerpoint/2010/main" val="26373569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Susitikimo</a:t>
            </a:r>
            <a:r>
              <a:rPr lang="lt-LT" baseline="0" dirty="0" smtClean="0"/>
              <a:t> tikslas – išgirsti kokius iššūkius ir problemas matote skirtingose transporto sektoriaus srityse, kad galėtume įvertinti ir aptarti, kiek tas problemas atlieptų mūsų siūlomos finansuoti veiklos 2021-2027 metų finansavimo laikotarpiu. Po trumpos įžangos kviestume Jus pasidalinti mintimis ir įžvalgomis. </a:t>
            </a:r>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1</a:t>
            </a:fld>
            <a:endParaRPr lang="lt-LT"/>
          </a:p>
        </p:txBody>
      </p:sp>
    </p:spTree>
    <p:extLst>
      <p:ext uri="{BB962C8B-B14F-4D97-AF65-F5344CB8AC3E}">
        <p14:creationId xmlns:p14="http://schemas.microsoft.com/office/powerpoint/2010/main" val="3699884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Šiuo metu esame</a:t>
            </a:r>
            <a:r>
              <a:rPr lang="lt-LT" baseline="0" dirty="0" smtClean="0"/>
              <a:t> pačiame pradiniame taške pradedant pasirengimą 2021-2027 m. finansavimo laikotarpiui. Iki 2019-08-05 turime pateikti pirminius veiklų, kurias norėtume finansuoti, formuluotes Finansų ministerijai, kuri vertins pateiktą informaciją ir kartu bus rengiamasi neformalioms deryboms su EK, kurios suplanuotos 2019-10-17. Lygiagrečiai rengiamas nacionalinio lygmens ilgos trukmės strateginis dokumentas Nacionalinis pažangos planas. ES fondų investicijų programoje siūlomos finansuoti veiklos turi susisieti su Nacionaliniame pažangos plane siūlomais nustatyti uždaviniais (NPP šiuo metu rengiamas ir planuojamas patvirtinti 2019-09). Taip pat negalima pamiršti, kad šiuo metu rengiamas dar vienas ilgalaikės trukmės nacionalinis strateginis dokumentas LR teritorijos bendrasis planas (planuojama patvirtinti 2020-12), kuriame patvirtinti sprendiniai taip pat turės įtakos ateinančio dešimtmečio investicijų sritims. Pagal Finansų ministerijos planą, 2019-12 planuojama, kad bus parengtas ES fondų investicijų programos projektas, kuris per 2020 m. planuojama, kad bus suderintas su EK ir pati programa turėtų būti patvirtinta 2020-12. Investicijų programos projekto derinimo metu su Finansų ministerija ir EK reikės nemažai informacijos apie tam tikros srities problematiką ir , kuriais prašysime pasidalinti ne tik šio susitikimo metu, bet tikimės glaudaus bendradarbiavimo ir </a:t>
            </a:r>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2</a:t>
            </a:fld>
            <a:endParaRPr lang="lt-LT"/>
          </a:p>
        </p:txBody>
      </p:sp>
    </p:spTree>
    <p:extLst>
      <p:ext uri="{BB962C8B-B14F-4D97-AF65-F5344CB8AC3E}">
        <p14:creationId xmlns:p14="http://schemas.microsoft.com/office/powerpoint/2010/main" val="4273012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lt-LT" dirty="0" smtClean="0"/>
              <a:t>Rengiant ES fondų investicijų programą reikia atsižvelgti į EK rengiamus reglamentus (kol kas nėra patvirtinti</a:t>
            </a:r>
            <a:r>
              <a:rPr lang="lt-LT" baseline="0" dirty="0" smtClean="0"/>
              <a:t>) ir rengiamus nacionalinius ilgos trukmės strateginius dokumentus. Taip pat atliktą konsultantų atskirų sektorių, tame tarpe ir transporto sektoriaus vertinimą „</a:t>
            </a:r>
            <a:r>
              <a:rPr lang="lt-LT" dirty="0" smtClean="0">
                <a:solidFill>
                  <a:schemeClr val="tx1"/>
                </a:solidFill>
              </a:rPr>
              <a:t>Lietuvos ūkio sektorių finansavimo po 2020 m. vertinimas, kuris</a:t>
            </a:r>
            <a:r>
              <a:rPr lang="lt-LT" baseline="0" dirty="0" smtClean="0">
                <a:solidFill>
                  <a:schemeClr val="tx1"/>
                </a:solidFill>
              </a:rPr>
              <a:t> buvo atliktas pagal Finansų ministerijos užsakymą, EK parengtą Šalies ataskaitą Lietuva 2019, kurios priede nustatytos EK siūlomos laikyti prioritetinėmis finansavimo kryptys, kurias taip pat vertinome formuluodami veiklas. </a:t>
            </a:r>
            <a:endParaRPr lang="lt-LT" dirty="0" smtClean="0">
              <a:solidFill>
                <a:schemeClr val="tx1"/>
              </a:solidFill>
            </a:endParaRPr>
          </a:p>
          <a:p>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3</a:t>
            </a:fld>
            <a:endParaRPr lang="lt-LT"/>
          </a:p>
        </p:txBody>
      </p:sp>
    </p:spTree>
    <p:extLst>
      <p:ext uri="{BB962C8B-B14F-4D97-AF65-F5344CB8AC3E}">
        <p14:creationId xmlns:p14="http://schemas.microsoft.com/office/powerpoint/2010/main" val="2463846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Susisiekimo</a:t>
            </a:r>
            <a:r>
              <a:rPr lang="lt-LT" baseline="0" dirty="0" smtClean="0"/>
              <a:t> ministerija yra paskirta atsakinga už atskiro 3 prioriteto „Geriau sujungta Lietuva“ įgyvendinimą. Iškelti 4 uždaviniai.</a:t>
            </a:r>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4</a:t>
            </a:fld>
            <a:endParaRPr lang="lt-LT"/>
          </a:p>
        </p:txBody>
      </p:sp>
    </p:spTree>
    <p:extLst>
      <p:ext uri="{BB962C8B-B14F-4D97-AF65-F5344CB8AC3E}">
        <p14:creationId xmlns:p14="http://schemas.microsoft.com/office/powerpoint/2010/main" val="3941785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lt-LT" dirty="0" smtClean="0"/>
              <a:t>Pradedant diskusiją dėl planuojamų</a:t>
            </a:r>
            <a:r>
              <a:rPr lang="lt-LT" baseline="0" dirty="0" smtClean="0"/>
              <a:t> siūlyti finansuoti veiklų, </a:t>
            </a:r>
            <a:r>
              <a:rPr lang="lt-LT" dirty="0" smtClean="0"/>
              <a:t>svarbu paminėti, kad kol kas nebaigtos derybos dėl ateinančio finansavimo periodo</a:t>
            </a:r>
            <a:r>
              <a:rPr lang="lt-LT" baseline="0" dirty="0" smtClean="0"/>
              <a:t> reglamentų, dėl tinkamų ar netinkamų finansuoti veiklų dar vyks derybos su EK kaip ir dėl skiriamo finansavimo dydžio LT, atskiriems fondams ir vėliau atskiroms sritims. Šiame etape svarbu įsivertinti atskirų transporto ir ryšių sektorių sričių problematiką ir numatyti veiklas, pasiliekant galimybę derėti su EK dėl finansavimo poreikio. </a:t>
            </a:r>
            <a:r>
              <a:rPr lang="lt-LT" dirty="0" smtClean="0"/>
              <a:t>Prašome įvertinti siūlomas finansuoti veiklas,</a:t>
            </a:r>
            <a:r>
              <a:rPr lang="lt-LT" baseline="0" dirty="0" smtClean="0"/>
              <a:t> tikslines grupes ir siūlomus nustatyti rodiklius įgyvendinant uždavinį „Gerinti skaitmeninį junglumą“ ir jei turite pasiūlymų dėl informacijos patikslinimo, kviečiame diskusijai.</a:t>
            </a:r>
            <a:endParaRPr lang="lt-LT" dirty="0" smtClean="0"/>
          </a:p>
          <a:p>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5</a:t>
            </a:fld>
            <a:endParaRPr lang="lt-LT"/>
          </a:p>
        </p:txBody>
      </p:sp>
    </p:spTree>
    <p:extLst>
      <p:ext uri="{BB962C8B-B14F-4D97-AF65-F5344CB8AC3E}">
        <p14:creationId xmlns:p14="http://schemas.microsoft.com/office/powerpoint/2010/main" val="2734481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lt-LT" dirty="0" smtClean="0"/>
              <a:t>Prašome įvertinti siūlomas finansuoti veiklas,</a:t>
            </a:r>
            <a:r>
              <a:rPr lang="lt-LT" baseline="0" dirty="0" smtClean="0"/>
              <a:t> tikslines grupes ir siūlomus nustatyti rodiklius įgyvendinant uždavinį „Kurti tvarų, atsparų klimato kaitai, pažangų, saugų ir įvairiarūšį </a:t>
            </a:r>
            <a:r>
              <a:rPr lang="lt-LT" baseline="0" dirty="0" err="1" smtClean="0"/>
              <a:t>transeuropinį</a:t>
            </a:r>
            <a:r>
              <a:rPr lang="lt-LT" baseline="0" dirty="0" smtClean="0"/>
              <a:t> transporto tinklą (TEN-T) “ ir jei turite pasiūlymų dėl informacijos patikslinimo, kviečiame diskusijai.</a:t>
            </a:r>
            <a:endParaRPr lang="lt-LT" dirty="0" smtClean="0"/>
          </a:p>
          <a:p>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6</a:t>
            </a:fld>
            <a:endParaRPr lang="lt-LT"/>
          </a:p>
        </p:txBody>
      </p:sp>
    </p:spTree>
    <p:extLst>
      <p:ext uri="{BB962C8B-B14F-4D97-AF65-F5344CB8AC3E}">
        <p14:creationId xmlns:p14="http://schemas.microsoft.com/office/powerpoint/2010/main" val="1062958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lt-LT" dirty="0" smtClean="0"/>
              <a:t>Prašome įvertinti siūlomas finansuoti veiklas,</a:t>
            </a:r>
            <a:r>
              <a:rPr lang="lt-LT" baseline="0" dirty="0" smtClean="0"/>
              <a:t> tikslines grupes ir siūlomus nustatyti rodiklius įgyvendinant uždavinį „Kurti tvarų, atsparų klimato kaitai, pažangų ir įvairiarūšį nacionalinį, regiono ir vietos </a:t>
            </a:r>
            <a:r>
              <a:rPr lang="lt-LT" baseline="0" dirty="0" err="1" smtClean="0"/>
              <a:t>judumą</a:t>
            </a:r>
            <a:r>
              <a:rPr lang="lt-LT" baseline="0" dirty="0" smtClean="0"/>
              <a:t>, įskaitant geresnes galimybes naudotis TEN-T ir tarpvalstybinį </a:t>
            </a:r>
            <a:r>
              <a:rPr lang="lt-LT" baseline="0" dirty="0" err="1" smtClean="0"/>
              <a:t>judumą</a:t>
            </a:r>
            <a:r>
              <a:rPr lang="lt-LT" baseline="0" dirty="0" smtClean="0"/>
              <a:t>“ ir jei turite pasiūlymų dėl informacijos patikslinimo, kviečiame diskusijai.</a:t>
            </a:r>
            <a:endParaRPr lang="lt-LT" dirty="0" smtClean="0"/>
          </a:p>
          <a:p>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7</a:t>
            </a:fld>
            <a:endParaRPr lang="lt-LT"/>
          </a:p>
        </p:txBody>
      </p:sp>
    </p:spTree>
    <p:extLst>
      <p:ext uri="{BB962C8B-B14F-4D97-AF65-F5344CB8AC3E}">
        <p14:creationId xmlns:p14="http://schemas.microsoft.com/office/powerpoint/2010/main" val="792450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Prašome įvertinti siūlomas finansuoti veiklas,</a:t>
            </a:r>
            <a:r>
              <a:rPr lang="lt-LT" baseline="0" dirty="0" smtClean="0"/>
              <a:t> tikslines grupes ir siūlomus nustatyti rodiklius įgyvendinant uždavinį „Skatinti tvarų </a:t>
            </a:r>
            <a:r>
              <a:rPr lang="lt-LT" baseline="0" dirty="0" err="1" smtClean="0"/>
              <a:t>įvariarūšį</a:t>
            </a:r>
            <a:r>
              <a:rPr lang="lt-LT" baseline="0" dirty="0" smtClean="0"/>
              <a:t> </a:t>
            </a:r>
            <a:r>
              <a:rPr lang="lt-LT" baseline="0" dirty="0" err="1" smtClean="0"/>
              <a:t>judumą</a:t>
            </a:r>
            <a:r>
              <a:rPr lang="lt-LT" baseline="0" dirty="0" smtClean="0"/>
              <a:t> miestuose“ ir jei turite pasiūlymų dėl informacijos patikslinimo, kviečiame diskusijai.</a:t>
            </a:r>
            <a:endParaRPr lang="lt-LT" dirty="0"/>
          </a:p>
        </p:txBody>
      </p:sp>
      <p:sp>
        <p:nvSpPr>
          <p:cNvPr id="4" name="Skaidrės numerio vietos rezervavimo ženklas 3"/>
          <p:cNvSpPr>
            <a:spLocks noGrp="1"/>
          </p:cNvSpPr>
          <p:nvPr>
            <p:ph type="sldNum" sz="quarter" idx="10"/>
          </p:nvPr>
        </p:nvSpPr>
        <p:spPr/>
        <p:txBody>
          <a:bodyPr/>
          <a:lstStyle/>
          <a:p>
            <a:pPr>
              <a:defRPr/>
            </a:pPr>
            <a:fld id="{B911016B-82C2-4C70-BA3F-B24B42D40FA9}" type="slidenum">
              <a:rPr lang="lt-LT" smtClean="0"/>
              <a:pPr>
                <a:defRPr/>
              </a:pPr>
              <a:t>8</a:t>
            </a:fld>
            <a:endParaRPr lang="lt-LT"/>
          </a:p>
        </p:txBody>
      </p:sp>
    </p:spTree>
    <p:extLst>
      <p:ext uri="{BB962C8B-B14F-4D97-AF65-F5344CB8AC3E}">
        <p14:creationId xmlns:p14="http://schemas.microsoft.com/office/powerpoint/2010/main" val="2525919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143000" y="1122363"/>
            <a:ext cx="6858000" cy="2387600"/>
          </a:xfrm>
        </p:spPr>
        <p:txBody>
          <a:bodyPr anchor="b"/>
          <a:lstStyle>
            <a:lvl1pPr algn="ctr">
              <a:defRPr sz="6000"/>
            </a:lvl1pPr>
          </a:lstStyle>
          <a:p>
            <a:r>
              <a:rPr lang="lt-LT"/>
              <a:t>Spustelėję redag. ruoš. pavad. stilių</a:t>
            </a:r>
          </a:p>
        </p:txBody>
      </p:sp>
      <p:sp>
        <p:nvSpPr>
          <p:cNvPr id="3" name="Antrinis pavadinimas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p:cNvSpPr>
            <a:spLocks noGrp="1" noChangeArrowheads="1"/>
          </p:cNvSpPr>
          <p:nvPr>
            <p:ph type="sldNum" sz="quarter" idx="12"/>
          </p:nvPr>
        </p:nvSpPr>
        <p:spPr>
          <a:ln/>
        </p:spPr>
        <p:txBody>
          <a:bodyPr/>
          <a:lstStyle>
            <a:lvl1pPr>
              <a:defRPr/>
            </a:lvl1pPr>
          </a:lstStyle>
          <a:p>
            <a:pPr>
              <a:defRPr/>
            </a:pPr>
            <a:fld id="{36A4C875-8CD3-475C-A222-FA852D50FEC2}" type="slidenum">
              <a:rPr lang="en-US" altLang="lt-LT"/>
              <a:pPr>
                <a:defRPr/>
              </a:pPr>
              <a:t>‹#›</a:t>
            </a:fld>
            <a:endParaRPr lang="en-US" altLang="lt-LT"/>
          </a:p>
        </p:txBody>
      </p:sp>
    </p:spTree>
    <p:extLst>
      <p:ext uri="{BB962C8B-B14F-4D97-AF65-F5344CB8AC3E}">
        <p14:creationId xmlns:p14="http://schemas.microsoft.com/office/powerpoint/2010/main" val="1354723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p:cNvSpPr>
            <a:spLocks noGrp="1" noChangeArrowheads="1"/>
          </p:cNvSpPr>
          <p:nvPr>
            <p:ph type="sldNum" sz="quarter" idx="12"/>
          </p:nvPr>
        </p:nvSpPr>
        <p:spPr>
          <a:ln/>
        </p:spPr>
        <p:txBody>
          <a:bodyPr/>
          <a:lstStyle>
            <a:lvl1pPr>
              <a:defRPr/>
            </a:lvl1pPr>
          </a:lstStyle>
          <a:p>
            <a:pPr>
              <a:defRPr/>
            </a:pPr>
            <a:fld id="{8261A51C-26D8-48D3-850C-354059DCC0CC}" type="slidenum">
              <a:rPr lang="en-US" altLang="lt-LT"/>
              <a:pPr>
                <a:defRPr/>
              </a:pPr>
              <a:t>‹#›</a:t>
            </a:fld>
            <a:endParaRPr lang="en-US" altLang="lt-LT"/>
          </a:p>
        </p:txBody>
      </p:sp>
    </p:spTree>
    <p:extLst>
      <p:ext uri="{BB962C8B-B14F-4D97-AF65-F5344CB8AC3E}">
        <p14:creationId xmlns:p14="http://schemas.microsoft.com/office/powerpoint/2010/main" val="2782451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623888" y="1709738"/>
            <a:ext cx="7886700" cy="2852737"/>
          </a:xfrm>
        </p:spPr>
        <p:txBody>
          <a:bodyPr anchor="b"/>
          <a:lstStyle>
            <a:lvl1pPr>
              <a:defRPr sz="6000"/>
            </a:lvl1pPr>
          </a:lstStyle>
          <a:p>
            <a:r>
              <a:rPr lang="lt-LT"/>
              <a:t>Spustelėję redag. ruoš. pavad. stilių</a:t>
            </a:r>
          </a:p>
        </p:txBody>
      </p:sp>
      <p:sp>
        <p:nvSpPr>
          <p:cNvPr id="3" name="Teksto vietos rezervavimo ženklas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lt-LT"/>
              <a:t>Spustelėję redag. ruoš. teksto stilių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p:cNvSpPr>
            <a:spLocks noGrp="1" noChangeArrowheads="1"/>
          </p:cNvSpPr>
          <p:nvPr>
            <p:ph type="sldNum" sz="quarter" idx="12"/>
          </p:nvPr>
        </p:nvSpPr>
        <p:spPr>
          <a:ln/>
        </p:spPr>
        <p:txBody>
          <a:bodyPr/>
          <a:lstStyle>
            <a:lvl1pPr>
              <a:defRPr/>
            </a:lvl1pPr>
          </a:lstStyle>
          <a:p>
            <a:pPr>
              <a:defRPr/>
            </a:pPr>
            <a:fld id="{0E4ED173-A69B-4C7D-97B2-0B8A52DD8C85}" type="slidenum">
              <a:rPr lang="en-US" altLang="lt-LT"/>
              <a:pPr>
                <a:defRPr/>
              </a:pPr>
              <a:t>‹#›</a:t>
            </a:fld>
            <a:endParaRPr lang="en-US" altLang="lt-LT"/>
          </a:p>
        </p:txBody>
      </p:sp>
    </p:spTree>
    <p:extLst>
      <p:ext uri="{BB962C8B-B14F-4D97-AF65-F5344CB8AC3E}">
        <p14:creationId xmlns:p14="http://schemas.microsoft.com/office/powerpoint/2010/main" val="2468521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sz="half" idx="1"/>
          </p:nvPr>
        </p:nvSpPr>
        <p:spPr>
          <a:xfrm>
            <a:off x="457200" y="1600200"/>
            <a:ext cx="4038600" cy="4525963"/>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4648200" y="1600200"/>
            <a:ext cx="4038600" cy="4525963"/>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p:cNvSpPr>
            <a:spLocks noGrp="1" noChangeArrowheads="1"/>
          </p:cNvSpPr>
          <p:nvPr>
            <p:ph type="sldNum" sz="quarter" idx="12"/>
          </p:nvPr>
        </p:nvSpPr>
        <p:spPr>
          <a:ln/>
        </p:spPr>
        <p:txBody>
          <a:bodyPr/>
          <a:lstStyle>
            <a:lvl1pPr>
              <a:defRPr/>
            </a:lvl1pPr>
          </a:lstStyle>
          <a:p>
            <a:pPr>
              <a:defRPr/>
            </a:pPr>
            <a:fld id="{BDDDA216-A6FD-415A-954A-86057D1684BD}" type="slidenum">
              <a:rPr lang="en-US" altLang="lt-LT"/>
              <a:pPr>
                <a:defRPr/>
              </a:pPr>
              <a:t>‹#›</a:t>
            </a:fld>
            <a:endParaRPr lang="en-US" altLang="lt-LT"/>
          </a:p>
        </p:txBody>
      </p:sp>
    </p:spTree>
    <p:extLst>
      <p:ext uri="{BB962C8B-B14F-4D97-AF65-F5344CB8AC3E}">
        <p14:creationId xmlns:p14="http://schemas.microsoft.com/office/powerpoint/2010/main" val="134672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630238" y="365125"/>
            <a:ext cx="7886700" cy="1325563"/>
          </a:xfrm>
        </p:spPr>
        <p:txBody>
          <a:bodyPr/>
          <a:lstStyle/>
          <a:p>
            <a:r>
              <a:rPr lang="lt-LT"/>
              <a:t>Spustelėję redag. ruoš. pavad. stilių</a:t>
            </a:r>
          </a:p>
        </p:txBody>
      </p:sp>
      <p:sp>
        <p:nvSpPr>
          <p:cNvPr id="3" name="Teksto vietos rezervavimo ženklas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630238" y="2505075"/>
            <a:ext cx="386873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4629150" y="2505075"/>
            <a:ext cx="38877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9" name="Rectangle 6"/>
          <p:cNvSpPr>
            <a:spLocks noGrp="1" noChangeArrowheads="1"/>
          </p:cNvSpPr>
          <p:nvPr>
            <p:ph type="sldNum" sz="quarter" idx="12"/>
          </p:nvPr>
        </p:nvSpPr>
        <p:spPr>
          <a:ln/>
        </p:spPr>
        <p:txBody>
          <a:bodyPr/>
          <a:lstStyle>
            <a:lvl1pPr>
              <a:defRPr/>
            </a:lvl1pPr>
          </a:lstStyle>
          <a:p>
            <a:pPr>
              <a:defRPr/>
            </a:pPr>
            <a:fld id="{F4EAE292-A8D5-48AE-A642-B0A72E3550E3}" type="slidenum">
              <a:rPr lang="en-US" altLang="lt-LT"/>
              <a:pPr>
                <a:defRPr/>
              </a:pPr>
              <a:t>‹#›</a:t>
            </a:fld>
            <a:endParaRPr lang="en-US" altLang="lt-LT"/>
          </a:p>
        </p:txBody>
      </p:sp>
    </p:spTree>
    <p:extLst>
      <p:ext uri="{BB962C8B-B14F-4D97-AF65-F5344CB8AC3E}">
        <p14:creationId xmlns:p14="http://schemas.microsoft.com/office/powerpoint/2010/main" val="1783338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5" name="Rectangle 6"/>
          <p:cNvSpPr>
            <a:spLocks noGrp="1" noChangeArrowheads="1"/>
          </p:cNvSpPr>
          <p:nvPr>
            <p:ph type="sldNum" sz="quarter" idx="12"/>
          </p:nvPr>
        </p:nvSpPr>
        <p:spPr>
          <a:ln/>
        </p:spPr>
        <p:txBody>
          <a:bodyPr/>
          <a:lstStyle>
            <a:lvl1pPr>
              <a:defRPr/>
            </a:lvl1pPr>
          </a:lstStyle>
          <a:p>
            <a:pPr>
              <a:defRPr/>
            </a:pPr>
            <a:fld id="{69E7B224-1673-4D59-890E-062E66B1BB49}" type="slidenum">
              <a:rPr lang="en-US" altLang="lt-LT"/>
              <a:pPr>
                <a:defRPr/>
              </a:pPr>
              <a:t>‹#›</a:t>
            </a:fld>
            <a:endParaRPr lang="en-US" altLang="lt-LT"/>
          </a:p>
        </p:txBody>
      </p:sp>
    </p:spTree>
    <p:extLst>
      <p:ext uri="{BB962C8B-B14F-4D97-AF65-F5344CB8AC3E}">
        <p14:creationId xmlns:p14="http://schemas.microsoft.com/office/powerpoint/2010/main" val="131150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4" name="Rectangle 6"/>
          <p:cNvSpPr>
            <a:spLocks noGrp="1" noChangeArrowheads="1"/>
          </p:cNvSpPr>
          <p:nvPr>
            <p:ph type="sldNum" sz="quarter" idx="12"/>
          </p:nvPr>
        </p:nvSpPr>
        <p:spPr>
          <a:ln/>
        </p:spPr>
        <p:txBody>
          <a:bodyPr/>
          <a:lstStyle>
            <a:lvl1pPr>
              <a:defRPr/>
            </a:lvl1pPr>
          </a:lstStyle>
          <a:p>
            <a:pPr>
              <a:defRPr/>
            </a:pPr>
            <a:fld id="{310FB6D3-88CB-4E5A-93AB-E3DCBF90AB3D}" type="slidenum">
              <a:rPr lang="en-US" altLang="lt-LT"/>
              <a:pPr>
                <a:defRPr/>
              </a:pPr>
              <a:t>‹#›</a:t>
            </a:fld>
            <a:endParaRPr lang="en-US" altLang="lt-LT"/>
          </a:p>
        </p:txBody>
      </p:sp>
    </p:spTree>
    <p:extLst>
      <p:ext uri="{BB962C8B-B14F-4D97-AF65-F5344CB8AC3E}">
        <p14:creationId xmlns:p14="http://schemas.microsoft.com/office/powerpoint/2010/main" val="2665029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630238" y="457200"/>
            <a:ext cx="2949575" cy="1600200"/>
          </a:xfrm>
        </p:spPr>
        <p:txBody>
          <a:bodyPr anchor="b"/>
          <a:lstStyle>
            <a:lvl1pPr>
              <a:defRPr sz="3200"/>
            </a:lvl1pPr>
          </a:lstStyle>
          <a:p>
            <a:r>
              <a:rPr lang="lt-LT"/>
              <a:t>Spustelėję redag. ruoš. pavad. stilių</a:t>
            </a:r>
          </a:p>
        </p:txBody>
      </p:sp>
      <p:sp>
        <p:nvSpPr>
          <p:cNvPr id="3" name="Turinio vietos rezervavimo ženklas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p:cNvSpPr>
            <a:spLocks noGrp="1" noChangeArrowheads="1"/>
          </p:cNvSpPr>
          <p:nvPr>
            <p:ph type="sldNum" sz="quarter" idx="12"/>
          </p:nvPr>
        </p:nvSpPr>
        <p:spPr>
          <a:ln/>
        </p:spPr>
        <p:txBody>
          <a:bodyPr/>
          <a:lstStyle>
            <a:lvl1pPr>
              <a:defRPr/>
            </a:lvl1pPr>
          </a:lstStyle>
          <a:p>
            <a:pPr>
              <a:defRPr/>
            </a:pPr>
            <a:fld id="{B2ECCF6A-8099-4303-8BEF-493261A95854}" type="slidenum">
              <a:rPr lang="en-US" altLang="lt-LT"/>
              <a:pPr>
                <a:defRPr/>
              </a:pPr>
              <a:t>‹#›</a:t>
            </a:fld>
            <a:endParaRPr lang="en-US" altLang="lt-LT"/>
          </a:p>
        </p:txBody>
      </p:sp>
    </p:spTree>
    <p:extLst>
      <p:ext uri="{BB962C8B-B14F-4D97-AF65-F5344CB8AC3E}">
        <p14:creationId xmlns:p14="http://schemas.microsoft.com/office/powerpoint/2010/main" val="1366727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630238" y="457200"/>
            <a:ext cx="2949575" cy="1600200"/>
          </a:xfrm>
        </p:spPr>
        <p:txBody>
          <a:bodyPr anchor="b"/>
          <a:lstStyle>
            <a:lvl1pPr>
              <a:defRPr sz="3200"/>
            </a:lvl1pPr>
          </a:lstStyle>
          <a:p>
            <a:r>
              <a:rPr lang="lt-LT"/>
              <a:t>Spustelėję redag. ruoš. pavad. stilių</a:t>
            </a:r>
          </a:p>
        </p:txBody>
      </p:sp>
      <p:sp>
        <p:nvSpPr>
          <p:cNvPr id="3" name="Paveikslėlio vietos rezervavimo ženklas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ksto vietos rezervavimo ženklas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p:cNvSpPr>
            <a:spLocks noGrp="1" noChangeArrowheads="1"/>
          </p:cNvSpPr>
          <p:nvPr>
            <p:ph type="sldNum" sz="quarter" idx="12"/>
          </p:nvPr>
        </p:nvSpPr>
        <p:spPr>
          <a:ln/>
        </p:spPr>
        <p:txBody>
          <a:bodyPr/>
          <a:lstStyle>
            <a:lvl1pPr>
              <a:defRPr/>
            </a:lvl1pPr>
          </a:lstStyle>
          <a:p>
            <a:pPr>
              <a:defRPr/>
            </a:pPr>
            <a:fld id="{F17B821D-F08F-4450-A8FE-7A078E4C875A}" type="slidenum">
              <a:rPr lang="en-US" altLang="lt-LT"/>
              <a:pPr>
                <a:defRPr/>
              </a:pPr>
              <a:t>‹#›</a:t>
            </a:fld>
            <a:endParaRPr lang="en-US" altLang="lt-LT"/>
          </a:p>
        </p:txBody>
      </p:sp>
    </p:spTree>
    <p:extLst>
      <p:ext uri="{BB962C8B-B14F-4D97-AF65-F5344CB8AC3E}">
        <p14:creationId xmlns:p14="http://schemas.microsoft.com/office/powerpoint/2010/main" val="336711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p:cNvSpPr>
            <a:spLocks noGrp="1" noChangeArrowheads="1"/>
          </p:cNvSpPr>
          <p:nvPr>
            <p:ph type="sldNum" sz="quarter" idx="12"/>
          </p:nvPr>
        </p:nvSpPr>
        <p:spPr>
          <a:ln/>
        </p:spPr>
        <p:txBody>
          <a:bodyPr/>
          <a:lstStyle>
            <a:lvl1pPr>
              <a:defRPr/>
            </a:lvl1pPr>
          </a:lstStyle>
          <a:p>
            <a:pPr>
              <a:defRPr/>
            </a:pPr>
            <a:fld id="{C79D9448-4744-4059-8A1A-7AEBE4B6B401}" type="slidenum">
              <a:rPr lang="en-US" altLang="lt-LT"/>
              <a:pPr>
                <a:defRPr/>
              </a:pPr>
              <a:t>‹#›</a:t>
            </a:fld>
            <a:endParaRPr lang="en-US" altLang="lt-LT"/>
          </a:p>
        </p:txBody>
      </p:sp>
    </p:spTree>
    <p:extLst>
      <p:ext uri="{BB962C8B-B14F-4D97-AF65-F5344CB8AC3E}">
        <p14:creationId xmlns:p14="http://schemas.microsoft.com/office/powerpoint/2010/main" val="299214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p:cNvSpPr>
            <a:spLocks noGrp="1" noChangeArrowheads="1"/>
          </p:cNvSpPr>
          <p:nvPr>
            <p:ph type="sldNum" sz="quarter" idx="12"/>
          </p:nvPr>
        </p:nvSpPr>
        <p:spPr>
          <a:ln/>
        </p:spPr>
        <p:txBody>
          <a:bodyPr/>
          <a:lstStyle>
            <a:lvl1pPr>
              <a:defRPr/>
            </a:lvl1pPr>
          </a:lstStyle>
          <a:p>
            <a:pPr>
              <a:defRPr/>
            </a:pPr>
            <a:fld id="{F574C0E1-E8FD-4AE4-AAA1-BDC16169397E}" type="slidenum">
              <a:rPr lang="en-US" altLang="lt-LT"/>
              <a:pPr>
                <a:defRPr/>
              </a:pPr>
              <a:t>‹#›</a:t>
            </a:fld>
            <a:endParaRPr lang="en-US" altLang="lt-LT"/>
          </a:p>
        </p:txBody>
      </p:sp>
    </p:spTree>
    <p:extLst>
      <p:ext uri="{BB962C8B-B14F-4D97-AF65-F5344CB8AC3E}">
        <p14:creationId xmlns:p14="http://schemas.microsoft.com/office/powerpoint/2010/main" val="2940825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t-LT"/>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t-LT"/>
              <a:t>Click to edit Master text styles</a:t>
            </a:r>
          </a:p>
          <a:p>
            <a:pPr lvl="1"/>
            <a:r>
              <a:rPr lang="en-US" altLang="lt-LT"/>
              <a:t>Second level</a:t>
            </a:r>
          </a:p>
          <a:p>
            <a:pPr lvl="2"/>
            <a:r>
              <a:rPr lang="en-US" altLang="lt-LT"/>
              <a:t>Third level</a:t>
            </a:r>
          </a:p>
          <a:p>
            <a:pPr lvl="3"/>
            <a:r>
              <a:rPr lang="en-US" altLang="lt-LT"/>
              <a:t>Fourth level</a:t>
            </a:r>
          </a:p>
          <a:p>
            <a:pPr lvl="4"/>
            <a:r>
              <a:rPr lang="en-US" altLang="lt-LT"/>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lt-L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lt-L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1C9D9DBE-713D-4306-BE1B-F4832D6261B4}" type="slidenum">
              <a:rPr lang="en-US" altLang="lt-LT"/>
              <a:pPr>
                <a:defRPr/>
              </a:pPr>
              <a:t>‹#›</a:t>
            </a:fld>
            <a:endParaRPr lang="en-US" altLang="lt-LT"/>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3.e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package" Target="../embeddings/Microsoft_Excel_Worksheet1.xlsx"/><Relationship Id="rId5" Type="http://schemas.openxmlformats.org/officeDocument/2006/relationships/oleObject" Target="../embeddings/oleObject1.bin"/><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package" Target="../embeddings/Microsoft_Excel_Worksheet2.xlsx"/></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package" Target="../embeddings/Microsoft_Excel_Worksheet3.xlsx"/><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package" Target="../embeddings/Microsoft_Excel_Worksheet4.xlsx"/><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827831" y="3140968"/>
            <a:ext cx="7632353" cy="719138"/>
          </a:xfrm>
        </p:spPr>
        <p:txBody>
          <a:bodyPr/>
          <a:lstStyle/>
          <a:p>
            <a:pPr eaLnBrk="1" hangingPunct="1"/>
            <a:r>
              <a:rPr lang="lt-LT" altLang="lt-LT" sz="2800" b="1" dirty="0" smtClean="0">
                <a:solidFill>
                  <a:srgbClr val="00A0DC"/>
                </a:solidFill>
                <a:latin typeface="Times New Roman" panose="02020603050405020304" pitchFamily="18" charset="0"/>
                <a:cs typeface="Times New Roman" panose="02020603050405020304" pitchFamily="18" charset="0"/>
              </a:rPr>
              <a:t>2021</a:t>
            </a:r>
            <a:r>
              <a:rPr lang="lt-LT" sz="2800" b="1" dirty="0" smtClean="0">
                <a:solidFill>
                  <a:srgbClr val="00A0DC"/>
                </a:solidFill>
                <a:latin typeface="Times New Roman" panose="02020603050405020304" pitchFamily="18" charset="0"/>
                <a:cs typeface="Times New Roman" panose="02020603050405020304" pitchFamily="18" charset="0"/>
              </a:rPr>
              <a:t>–</a:t>
            </a:r>
            <a:r>
              <a:rPr lang="lt-LT" altLang="lt-LT" sz="2800" b="1" dirty="0" smtClean="0">
                <a:solidFill>
                  <a:srgbClr val="00A0DC"/>
                </a:solidFill>
                <a:latin typeface="Times New Roman" panose="02020603050405020304" pitchFamily="18" charset="0"/>
                <a:cs typeface="Times New Roman" panose="02020603050405020304" pitchFamily="18" charset="0"/>
              </a:rPr>
              <a:t>2027 M. EUROPOS SĄJUNGOS FONDŲ INVESTICIJŲ PROGRAMOS RENGIMAS</a:t>
            </a:r>
            <a:endParaRPr lang="en-US" altLang="lt-LT" sz="2800" b="1" dirty="0">
              <a:solidFill>
                <a:srgbClr val="00A0DC"/>
              </a:solidFill>
              <a:latin typeface="Times New Roman" panose="02020603050405020304" pitchFamily="18" charset="0"/>
              <a:cs typeface="Times New Roman" panose="02020603050405020304" pitchFamily="18" charset="0"/>
            </a:endParaRPr>
          </a:p>
        </p:txBody>
      </p:sp>
      <p:pic>
        <p:nvPicPr>
          <p:cNvPr id="5123" name="Picture 10" descr="RE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620688"/>
            <a:ext cx="1944688"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Line 14"/>
          <p:cNvSpPr>
            <a:spLocks noChangeShapeType="1"/>
          </p:cNvSpPr>
          <p:nvPr/>
        </p:nvSpPr>
        <p:spPr bwMode="auto">
          <a:xfrm>
            <a:off x="0" y="44450"/>
            <a:ext cx="9144000" cy="0"/>
          </a:xfrm>
          <a:prstGeom prst="line">
            <a:avLst/>
          </a:prstGeom>
          <a:noFill/>
          <a:ln w="127000">
            <a:solidFill>
              <a:srgbClr val="00A0D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
        <p:nvSpPr>
          <p:cNvPr id="5125" name="Subtitle 2"/>
          <p:cNvSpPr txBox="1">
            <a:spLocks/>
          </p:cNvSpPr>
          <p:nvPr/>
        </p:nvSpPr>
        <p:spPr bwMode="auto">
          <a:xfrm>
            <a:off x="4716016" y="5354066"/>
            <a:ext cx="4104456"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r>
              <a:rPr lang="lt-LT" altLang="lt-LT" sz="1600" b="1" dirty="0">
                <a:latin typeface="Times New Roman" panose="02020603050405020304" pitchFamily="18" charset="0"/>
                <a:cs typeface="Times New Roman" panose="02020603050405020304" pitchFamily="18" charset="0"/>
              </a:rPr>
              <a:t>Saulius KERZA</a:t>
            </a:r>
          </a:p>
          <a:p>
            <a:pPr>
              <a:buFontTx/>
              <a:buNone/>
            </a:pPr>
            <a:r>
              <a:rPr lang="lt-LT" altLang="lt-LT" sz="1600" dirty="0">
                <a:latin typeface="Times New Roman" panose="02020603050405020304" pitchFamily="18" charset="0"/>
                <a:cs typeface="Times New Roman" panose="02020603050405020304" pitchFamily="18" charset="0"/>
              </a:rPr>
              <a:t>Biudžeto ir investicijų departamento direktorius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a:xfrm>
            <a:off x="492852" y="64789"/>
            <a:ext cx="8085584" cy="973469"/>
          </a:xfrm>
        </p:spPr>
        <p:txBody>
          <a:bodyPr/>
          <a:lstStyle/>
          <a:p>
            <a:r>
              <a:rPr lang="lt-LT" sz="2800" b="1" dirty="0">
                <a:solidFill>
                  <a:srgbClr val="0070C0"/>
                </a:solidFill>
                <a:cs typeface="Times New Roman" panose="02020603050405020304" pitchFamily="18" charset="0"/>
              </a:rPr>
              <a:t>PASIRENGIMAS </a:t>
            </a:r>
            <a:r>
              <a:rPr lang="pt-BR" sz="2800" b="1" dirty="0">
                <a:solidFill>
                  <a:srgbClr val="0070C0"/>
                </a:solidFill>
                <a:cs typeface="Times New Roman" panose="02020603050405020304" pitchFamily="18" charset="0"/>
              </a:rPr>
              <a:t>2021–2027 M. </a:t>
            </a:r>
            <a:r>
              <a:rPr lang="lt-LT" sz="2800" b="1" dirty="0">
                <a:solidFill>
                  <a:srgbClr val="0070C0"/>
                </a:solidFill>
                <a:cs typeface="Times New Roman" panose="02020603050405020304" pitchFamily="18" charset="0"/>
              </a:rPr>
              <a:t>LAIKOTARPIUI</a:t>
            </a:r>
            <a:r>
              <a:rPr lang="en-US" sz="2800" b="1" dirty="0">
                <a:solidFill>
                  <a:srgbClr val="0070C0"/>
                </a:solidFill>
                <a:cs typeface="Times New Roman" panose="02020603050405020304" pitchFamily="18" charset="0"/>
              </a:rPr>
              <a:t/>
            </a:r>
            <a:br>
              <a:rPr lang="en-US" sz="2800" b="1" dirty="0">
                <a:solidFill>
                  <a:srgbClr val="0070C0"/>
                </a:solidFill>
                <a:cs typeface="Times New Roman" panose="02020603050405020304" pitchFamily="18" charset="0"/>
              </a:rPr>
            </a:br>
            <a:endParaRPr lang="lt-LT" sz="2800" dirty="0">
              <a:solidFill>
                <a:srgbClr val="0070C0"/>
              </a:solidFill>
            </a:endParaRPr>
          </a:p>
        </p:txBody>
      </p:sp>
      <p:sp>
        <p:nvSpPr>
          <p:cNvPr id="42" name="TextBox 41"/>
          <p:cNvSpPr txBox="1"/>
          <p:nvPr/>
        </p:nvSpPr>
        <p:spPr>
          <a:xfrm>
            <a:off x="3565493" y="977679"/>
            <a:ext cx="2880482" cy="707886"/>
          </a:xfrm>
          <a:prstGeom prst="rect">
            <a:avLst/>
          </a:prstGeom>
          <a:noFill/>
        </p:spPr>
        <p:txBody>
          <a:bodyPr wrap="square" rtlCol="0">
            <a:spAutoFit/>
          </a:bodyPr>
          <a:lstStyle/>
          <a:p>
            <a:pPr algn="ctr"/>
            <a:r>
              <a:rPr lang="lt-LT" sz="2000" dirty="0"/>
              <a:t>ES fondų investicijų </a:t>
            </a:r>
            <a:r>
              <a:rPr lang="lt-LT" sz="2000" dirty="0" smtClean="0"/>
              <a:t>programos projektas</a:t>
            </a:r>
            <a:endParaRPr lang="lt-LT" sz="2000" dirty="0"/>
          </a:p>
        </p:txBody>
      </p:sp>
      <p:sp>
        <p:nvSpPr>
          <p:cNvPr id="43" name="TextBox 42"/>
          <p:cNvSpPr txBox="1"/>
          <p:nvPr/>
        </p:nvSpPr>
        <p:spPr>
          <a:xfrm>
            <a:off x="4238682" y="3423317"/>
            <a:ext cx="1512168" cy="369332"/>
          </a:xfrm>
          <a:prstGeom prst="rect">
            <a:avLst/>
          </a:prstGeom>
          <a:noFill/>
        </p:spPr>
        <p:txBody>
          <a:bodyPr wrap="square" rtlCol="0">
            <a:spAutoFit/>
          </a:bodyPr>
          <a:lstStyle/>
          <a:p>
            <a:pPr algn="ctr"/>
            <a:r>
              <a:rPr lang="lt-LT" dirty="0" smtClean="0">
                <a:latin typeface="Times New Roman" panose="02020603050405020304" pitchFamily="18" charset="0"/>
                <a:cs typeface="Times New Roman" panose="02020603050405020304" pitchFamily="18" charset="0"/>
              </a:rPr>
              <a:t>2019-12</a:t>
            </a:r>
            <a:endParaRPr lang="lt-LT" dirty="0">
              <a:latin typeface="Times New Roman" panose="02020603050405020304" pitchFamily="18" charset="0"/>
              <a:cs typeface="Times New Roman" panose="02020603050405020304" pitchFamily="18" charset="0"/>
            </a:endParaRPr>
          </a:p>
        </p:txBody>
      </p:sp>
      <p:sp>
        <p:nvSpPr>
          <p:cNvPr id="62" name="TextBox 61"/>
          <p:cNvSpPr txBox="1"/>
          <p:nvPr/>
        </p:nvSpPr>
        <p:spPr>
          <a:xfrm>
            <a:off x="7510524" y="3435927"/>
            <a:ext cx="1512168" cy="369332"/>
          </a:xfrm>
          <a:prstGeom prst="rect">
            <a:avLst/>
          </a:prstGeom>
          <a:noFill/>
        </p:spPr>
        <p:txBody>
          <a:bodyPr wrap="square" rtlCol="0">
            <a:spAutoFit/>
          </a:bodyPr>
          <a:lstStyle/>
          <a:p>
            <a:pPr algn="ctr"/>
            <a:r>
              <a:rPr lang="lt-LT" dirty="0" smtClean="0">
                <a:latin typeface="Times New Roman" panose="02020603050405020304" pitchFamily="18" charset="0"/>
                <a:cs typeface="Times New Roman" panose="02020603050405020304" pitchFamily="18" charset="0"/>
              </a:rPr>
              <a:t>2020-12</a:t>
            </a:r>
            <a:endParaRPr lang="lt-LT" dirty="0">
              <a:latin typeface="Times New Roman" panose="02020603050405020304" pitchFamily="18" charset="0"/>
              <a:cs typeface="Times New Roman" panose="02020603050405020304" pitchFamily="18" charset="0"/>
            </a:endParaRPr>
          </a:p>
        </p:txBody>
      </p:sp>
      <p:sp>
        <p:nvSpPr>
          <p:cNvPr id="63" name="TextBox 62"/>
          <p:cNvSpPr txBox="1"/>
          <p:nvPr/>
        </p:nvSpPr>
        <p:spPr>
          <a:xfrm>
            <a:off x="6354159" y="1394000"/>
            <a:ext cx="3176501" cy="707886"/>
          </a:xfrm>
          <a:prstGeom prst="rect">
            <a:avLst/>
          </a:prstGeom>
          <a:noFill/>
        </p:spPr>
        <p:txBody>
          <a:bodyPr wrap="square" rtlCol="0">
            <a:spAutoFit/>
          </a:bodyPr>
          <a:lstStyle/>
          <a:p>
            <a:pPr algn="ctr"/>
            <a:r>
              <a:rPr lang="lt-LT" sz="2000" dirty="0" smtClean="0"/>
              <a:t>Patvirtinta ES fondų investicijų programa</a:t>
            </a:r>
            <a:endParaRPr lang="lt-LT" sz="2000" dirty="0"/>
          </a:p>
        </p:txBody>
      </p:sp>
      <p:sp>
        <p:nvSpPr>
          <p:cNvPr id="2" name="Penkiakampis 1"/>
          <p:cNvSpPr/>
          <p:nvPr/>
        </p:nvSpPr>
        <p:spPr>
          <a:xfrm>
            <a:off x="0" y="3066856"/>
            <a:ext cx="5597993" cy="362144"/>
          </a:xfrm>
          <a:prstGeom prst="homePlat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44" name="Penkiakampis 43"/>
          <p:cNvSpPr/>
          <p:nvPr/>
        </p:nvSpPr>
        <p:spPr>
          <a:xfrm>
            <a:off x="5597993" y="3066856"/>
            <a:ext cx="3561298" cy="362144"/>
          </a:xfrm>
          <a:prstGeom prst="homePlat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0" name="TextBox 19"/>
          <p:cNvSpPr txBox="1"/>
          <p:nvPr/>
        </p:nvSpPr>
        <p:spPr>
          <a:xfrm>
            <a:off x="37060" y="4481296"/>
            <a:ext cx="3129029" cy="954107"/>
          </a:xfrm>
          <a:prstGeom prst="rect">
            <a:avLst/>
          </a:prstGeom>
          <a:noFill/>
        </p:spPr>
        <p:txBody>
          <a:bodyPr wrap="square" rtlCol="0">
            <a:spAutoFit/>
          </a:bodyPr>
          <a:lstStyle/>
          <a:p>
            <a:r>
              <a:rPr lang="lt-LT" dirty="0" smtClean="0"/>
              <a:t>3 prioriteto </a:t>
            </a:r>
          </a:p>
          <a:p>
            <a:r>
              <a:rPr lang="lt-LT" dirty="0" smtClean="0"/>
              <a:t>„</a:t>
            </a:r>
            <a:r>
              <a:rPr lang="lt-LT" dirty="0"/>
              <a:t>Geriau sujungta Lietuva“ veiklų pateikimas FM</a:t>
            </a:r>
          </a:p>
        </p:txBody>
      </p:sp>
      <p:sp>
        <p:nvSpPr>
          <p:cNvPr id="31" name="TextBox 30"/>
          <p:cNvSpPr txBox="1"/>
          <p:nvPr/>
        </p:nvSpPr>
        <p:spPr>
          <a:xfrm>
            <a:off x="2620898" y="5373216"/>
            <a:ext cx="2299668" cy="1015663"/>
          </a:xfrm>
          <a:prstGeom prst="rect">
            <a:avLst/>
          </a:prstGeom>
          <a:noFill/>
        </p:spPr>
        <p:txBody>
          <a:bodyPr wrap="square" rtlCol="0">
            <a:spAutoFit/>
          </a:bodyPr>
          <a:lstStyle/>
          <a:p>
            <a:pPr algn="ctr"/>
            <a:endParaRPr lang="lt-LT" sz="2000" dirty="0" smtClean="0"/>
          </a:p>
          <a:p>
            <a:pPr algn="ctr"/>
            <a:r>
              <a:rPr lang="lt-LT" sz="2000" dirty="0" smtClean="0"/>
              <a:t>Neformalios </a:t>
            </a:r>
          </a:p>
          <a:p>
            <a:pPr algn="ctr"/>
            <a:r>
              <a:rPr lang="lt-LT" sz="2000" dirty="0" smtClean="0"/>
              <a:t>derybos su EK</a:t>
            </a:r>
            <a:endParaRPr lang="lt-LT" sz="2000" dirty="0"/>
          </a:p>
        </p:txBody>
      </p:sp>
      <p:sp>
        <p:nvSpPr>
          <p:cNvPr id="32" name="TextBox 31"/>
          <p:cNvSpPr txBox="1"/>
          <p:nvPr/>
        </p:nvSpPr>
        <p:spPr>
          <a:xfrm>
            <a:off x="3131507" y="2703207"/>
            <a:ext cx="1512168" cy="369332"/>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2019-10-17</a:t>
            </a:r>
            <a:endParaRPr lang="lt-LT" dirty="0">
              <a:latin typeface="Times New Roman" panose="02020603050405020304" pitchFamily="18" charset="0"/>
              <a:cs typeface="Times New Roman" panose="02020603050405020304" pitchFamily="18" charset="0"/>
            </a:endParaRPr>
          </a:p>
        </p:txBody>
      </p:sp>
      <p:cxnSp>
        <p:nvCxnSpPr>
          <p:cNvPr id="29" name="Tiesioji jungtis 28"/>
          <p:cNvCxnSpPr/>
          <p:nvPr/>
        </p:nvCxnSpPr>
        <p:spPr>
          <a:xfrm flipH="1">
            <a:off x="611229" y="3429000"/>
            <a:ext cx="331" cy="10064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8724" y="2693672"/>
            <a:ext cx="1512168" cy="369332"/>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2019-08-05</a:t>
            </a:r>
            <a:endParaRPr lang="lt-LT" dirty="0">
              <a:latin typeface="Times New Roman" panose="02020603050405020304" pitchFamily="18" charset="0"/>
              <a:cs typeface="Times New Roman" panose="02020603050405020304" pitchFamily="18" charset="0"/>
            </a:endParaRPr>
          </a:p>
        </p:txBody>
      </p:sp>
      <p:cxnSp>
        <p:nvCxnSpPr>
          <p:cNvPr id="66" name="Tiesioji jungtis 65"/>
          <p:cNvCxnSpPr>
            <a:stCxn id="88" idx="4"/>
          </p:cNvCxnSpPr>
          <p:nvPr/>
        </p:nvCxnSpPr>
        <p:spPr>
          <a:xfrm>
            <a:off x="3755920" y="3427180"/>
            <a:ext cx="29625" cy="219984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9" name="Stačiakampis 68"/>
          <p:cNvSpPr/>
          <p:nvPr/>
        </p:nvSpPr>
        <p:spPr>
          <a:xfrm>
            <a:off x="891120" y="647882"/>
            <a:ext cx="2187828" cy="1261884"/>
          </a:xfrm>
          <a:prstGeom prst="rect">
            <a:avLst/>
          </a:prstGeom>
        </p:spPr>
        <p:txBody>
          <a:bodyPr wrap="square">
            <a:spAutoFit/>
          </a:bodyPr>
          <a:lstStyle/>
          <a:p>
            <a:pPr lvl="0" algn="ctr"/>
            <a:r>
              <a:rPr lang="lt-LT" sz="2000" dirty="0"/>
              <a:t>Patvirtintas Nacionalinis pažangos planas</a:t>
            </a:r>
          </a:p>
          <a:p>
            <a:pPr lvl="0" algn="ctr"/>
            <a:endParaRPr lang="lt-LT" sz="1600" dirty="0" smtClean="0">
              <a:latin typeface="Times New Roman" panose="02020603050405020304" pitchFamily="18" charset="0"/>
              <a:cs typeface="Times New Roman" panose="02020603050405020304" pitchFamily="18" charset="0"/>
            </a:endParaRPr>
          </a:p>
        </p:txBody>
      </p:sp>
      <p:cxnSp>
        <p:nvCxnSpPr>
          <p:cNvPr id="73" name="Tiesioji jungtis 72"/>
          <p:cNvCxnSpPr>
            <a:endCxn id="89" idx="0"/>
          </p:cNvCxnSpPr>
          <p:nvPr/>
        </p:nvCxnSpPr>
        <p:spPr>
          <a:xfrm flipH="1">
            <a:off x="4984992" y="1810660"/>
            <a:ext cx="11127" cy="126978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1280538" y="3406176"/>
            <a:ext cx="1512168" cy="369332"/>
          </a:xfrm>
          <a:prstGeom prst="rect">
            <a:avLst/>
          </a:prstGeom>
          <a:noFill/>
        </p:spPr>
        <p:txBody>
          <a:bodyPr wrap="square" rtlCol="0">
            <a:spAutoFit/>
          </a:bodyPr>
          <a:lstStyle/>
          <a:p>
            <a:pPr algn="ctr"/>
            <a:r>
              <a:rPr lang="lt-LT" dirty="0" smtClean="0">
                <a:latin typeface="Times New Roman" panose="02020603050405020304" pitchFamily="18" charset="0"/>
                <a:cs typeface="Times New Roman" panose="02020603050405020304" pitchFamily="18" charset="0"/>
              </a:rPr>
              <a:t>2019-09</a:t>
            </a:r>
            <a:endParaRPr lang="lt-LT" dirty="0">
              <a:latin typeface="Times New Roman" panose="02020603050405020304" pitchFamily="18" charset="0"/>
              <a:cs typeface="Times New Roman" panose="02020603050405020304" pitchFamily="18" charset="0"/>
            </a:endParaRPr>
          </a:p>
        </p:txBody>
      </p:sp>
      <p:cxnSp>
        <p:nvCxnSpPr>
          <p:cNvPr id="80" name="Tiesioji jungtis 79"/>
          <p:cNvCxnSpPr/>
          <p:nvPr/>
        </p:nvCxnSpPr>
        <p:spPr>
          <a:xfrm>
            <a:off x="1965142" y="1701824"/>
            <a:ext cx="0" cy="146754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6" name="Ovalas 85"/>
          <p:cNvSpPr/>
          <p:nvPr/>
        </p:nvSpPr>
        <p:spPr>
          <a:xfrm>
            <a:off x="327324" y="3074561"/>
            <a:ext cx="575866" cy="346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7" name="Ovalas 86"/>
          <p:cNvSpPr/>
          <p:nvPr/>
        </p:nvSpPr>
        <p:spPr>
          <a:xfrm>
            <a:off x="1668000" y="3074561"/>
            <a:ext cx="575866" cy="346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8" name="Ovalas 87"/>
          <p:cNvSpPr/>
          <p:nvPr/>
        </p:nvSpPr>
        <p:spPr>
          <a:xfrm>
            <a:off x="3467987" y="3080446"/>
            <a:ext cx="575866" cy="346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9" name="Ovalas 88"/>
          <p:cNvSpPr/>
          <p:nvPr/>
        </p:nvSpPr>
        <p:spPr>
          <a:xfrm>
            <a:off x="4697059" y="3080446"/>
            <a:ext cx="575866" cy="346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4" name="Ovalas 93"/>
          <p:cNvSpPr/>
          <p:nvPr/>
        </p:nvSpPr>
        <p:spPr>
          <a:xfrm>
            <a:off x="7968832" y="3074561"/>
            <a:ext cx="575866" cy="346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95" name="Tiesioji jungtis 94"/>
          <p:cNvCxnSpPr/>
          <p:nvPr/>
        </p:nvCxnSpPr>
        <p:spPr>
          <a:xfrm>
            <a:off x="8253337" y="2237046"/>
            <a:ext cx="3429" cy="932323"/>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8" name="Ovalas 97"/>
          <p:cNvSpPr/>
          <p:nvPr/>
        </p:nvSpPr>
        <p:spPr>
          <a:xfrm>
            <a:off x="6110429" y="3082266"/>
            <a:ext cx="575866" cy="3467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9" name="Stačiakampis 98"/>
          <p:cNvSpPr/>
          <p:nvPr/>
        </p:nvSpPr>
        <p:spPr>
          <a:xfrm>
            <a:off x="4947029" y="4482120"/>
            <a:ext cx="2856427" cy="1015663"/>
          </a:xfrm>
          <a:prstGeom prst="rect">
            <a:avLst/>
          </a:prstGeom>
        </p:spPr>
        <p:txBody>
          <a:bodyPr wrap="square">
            <a:spAutoFit/>
          </a:bodyPr>
          <a:lstStyle/>
          <a:p>
            <a:pPr algn="ctr">
              <a:spcAft>
                <a:spcPts val="600"/>
              </a:spcAft>
            </a:pPr>
            <a:r>
              <a:rPr lang="lt-LT" sz="2000" dirty="0"/>
              <a:t>Patvirtintas LR teritorijos bendrasis planas</a:t>
            </a:r>
            <a:endParaRPr lang="en-US" sz="2000" dirty="0"/>
          </a:p>
        </p:txBody>
      </p:sp>
      <p:cxnSp>
        <p:nvCxnSpPr>
          <p:cNvPr id="100" name="Tiesioji jungtis 99"/>
          <p:cNvCxnSpPr/>
          <p:nvPr/>
        </p:nvCxnSpPr>
        <p:spPr>
          <a:xfrm flipH="1">
            <a:off x="6380250" y="3342017"/>
            <a:ext cx="331" cy="10064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5642278" y="2711114"/>
            <a:ext cx="1512168" cy="369332"/>
          </a:xfrm>
          <a:prstGeom prst="rect">
            <a:avLst/>
          </a:prstGeom>
          <a:noFill/>
        </p:spPr>
        <p:txBody>
          <a:bodyPr wrap="square" rtlCol="0">
            <a:spAutoFit/>
          </a:bodyPr>
          <a:lstStyle/>
          <a:p>
            <a:pPr algn="ctr"/>
            <a:r>
              <a:rPr lang="lt-LT" dirty="0" smtClean="0">
                <a:latin typeface="Times New Roman" panose="02020603050405020304" pitchFamily="18" charset="0"/>
                <a:cs typeface="Times New Roman" panose="02020603050405020304" pitchFamily="18" charset="0"/>
              </a:rPr>
              <a:t>2020-12</a:t>
            </a:r>
            <a:endParaRPr lang="lt-LT" dirty="0">
              <a:latin typeface="Times New Roman" panose="02020603050405020304" pitchFamily="18" charset="0"/>
              <a:cs typeface="Times New Roman" panose="02020603050405020304" pitchFamily="18" charset="0"/>
            </a:endParaRPr>
          </a:p>
        </p:txBody>
      </p:sp>
      <p:sp>
        <p:nvSpPr>
          <p:cNvPr id="104" name="Ovalas 103"/>
          <p:cNvSpPr/>
          <p:nvPr/>
        </p:nvSpPr>
        <p:spPr>
          <a:xfrm>
            <a:off x="547311" y="4435488"/>
            <a:ext cx="127835" cy="916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5" name="Ovalas 104"/>
          <p:cNvSpPr/>
          <p:nvPr/>
        </p:nvSpPr>
        <p:spPr>
          <a:xfrm>
            <a:off x="1901224" y="1610208"/>
            <a:ext cx="127835" cy="916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6" name="Ovalas 105"/>
          <p:cNvSpPr/>
          <p:nvPr/>
        </p:nvSpPr>
        <p:spPr>
          <a:xfrm>
            <a:off x="4932201" y="1719519"/>
            <a:ext cx="127835" cy="916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7" name="Ovalas 106"/>
          <p:cNvSpPr/>
          <p:nvPr/>
        </p:nvSpPr>
        <p:spPr>
          <a:xfrm>
            <a:off x="8189419" y="2144334"/>
            <a:ext cx="127835" cy="916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8" name="Ovalas 107"/>
          <p:cNvSpPr/>
          <p:nvPr/>
        </p:nvSpPr>
        <p:spPr>
          <a:xfrm>
            <a:off x="6318140" y="4348505"/>
            <a:ext cx="127835" cy="916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9" name="Ovalas 108"/>
          <p:cNvSpPr/>
          <p:nvPr/>
        </p:nvSpPr>
        <p:spPr>
          <a:xfrm>
            <a:off x="3721627" y="5627028"/>
            <a:ext cx="127835" cy="916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5" name="Line 14"/>
          <p:cNvSpPr>
            <a:spLocks noChangeShapeType="1"/>
          </p:cNvSpPr>
          <p:nvPr/>
        </p:nvSpPr>
        <p:spPr bwMode="auto">
          <a:xfrm>
            <a:off x="0" y="44450"/>
            <a:ext cx="9144000" cy="0"/>
          </a:xfrm>
          <a:prstGeom prst="line">
            <a:avLst/>
          </a:prstGeom>
          <a:noFill/>
          <a:ln w="127000">
            <a:solidFill>
              <a:srgbClr val="00A0D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Tree>
    <p:extLst>
      <p:ext uri="{BB962C8B-B14F-4D97-AF65-F5344CB8AC3E}">
        <p14:creationId xmlns:p14="http://schemas.microsoft.com/office/powerpoint/2010/main" val="3492700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aisva forma 5"/>
          <p:cNvSpPr/>
          <p:nvPr/>
        </p:nvSpPr>
        <p:spPr>
          <a:xfrm>
            <a:off x="-24808" y="1200086"/>
            <a:ext cx="9154562" cy="5147231"/>
          </a:xfrm>
          <a:custGeom>
            <a:avLst/>
            <a:gdLst>
              <a:gd name="connsiteX0" fmla="*/ 0 w 9154562"/>
              <a:gd name="connsiteY0" fmla="*/ 5147231 h 5147231"/>
              <a:gd name="connsiteX1" fmla="*/ 1085088 w 9154562"/>
              <a:gd name="connsiteY1" fmla="*/ 4732703 h 5147231"/>
              <a:gd name="connsiteX2" fmla="*/ 1341120 w 9154562"/>
              <a:gd name="connsiteY2" fmla="*/ 3452543 h 5147231"/>
              <a:gd name="connsiteX3" fmla="*/ 3694176 w 9154562"/>
              <a:gd name="connsiteY3" fmla="*/ 3050207 h 5147231"/>
              <a:gd name="connsiteX4" fmla="*/ 4925568 w 9154562"/>
              <a:gd name="connsiteY4" fmla="*/ 1501823 h 5147231"/>
              <a:gd name="connsiteX5" fmla="*/ 7632192 w 9154562"/>
              <a:gd name="connsiteY5" fmla="*/ 1489631 h 5147231"/>
              <a:gd name="connsiteX6" fmla="*/ 8961120 w 9154562"/>
              <a:gd name="connsiteY6" fmla="*/ 185087 h 5147231"/>
              <a:gd name="connsiteX7" fmla="*/ 9119616 w 9154562"/>
              <a:gd name="connsiteY7" fmla="*/ 38783 h 514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4562" h="5147231">
                <a:moveTo>
                  <a:pt x="0" y="5147231"/>
                </a:moveTo>
                <a:cubicBezTo>
                  <a:pt x="430784" y="5081191"/>
                  <a:pt x="861568" y="5015151"/>
                  <a:pt x="1085088" y="4732703"/>
                </a:cubicBezTo>
                <a:cubicBezTo>
                  <a:pt x="1308608" y="4450255"/>
                  <a:pt x="906272" y="3732959"/>
                  <a:pt x="1341120" y="3452543"/>
                </a:cubicBezTo>
                <a:cubicBezTo>
                  <a:pt x="1775968" y="3172127"/>
                  <a:pt x="3096768" y="3375327"/>
                  <a:pt x="3694176" y="3050207"/>
                </a:cubicBezTo>
                <a:cubicBezTo>
                  <a:pt x="4291584" y="2725087"/>
                  <a:pt x="4269232" y="1761919"/>
                  <a:pt x="4925568" y="1501823"/>
                </a:cubicBezTo>
                <a:cubicBezTo>
                  <a:pt x="5581904" y="1241727"/>
                  <a:pt x="6959600" y="1709087"/>
                  <a:pt x="7632192" y="1489631"/>
                </a:cubicBezTo>
                <a:cubicBezTo>
                  <a:pt x="8304784" y="1270175"/>
                  <a:pt x="8713216" y="426895"/>
                  <a:pt x="8961120" y="185087"/>
                </a:cubicBezTo>
                <a:cubicBezTo>
                  <a:pt x="9209024" y="-56721"/>
                  <a:pt x="9164320" y="-8969"/>
                  <a:pt x="9119616" y="38783"/>
                </a:cubicBezTo>
              </a:path>
            </a:pathLst>
          </a:custGeom>
          <a:noFill/>
          <a:ln w="1270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smtClean="0"/>
          </a:p>
          <a:p>
            <a:pPr algn="ctr"/>
            <a:endParaRPr lang="lt-LT" dirty="0"/>
          </a:p>
        </p:txBody>
      </p:sp>
      <p:sp>
        <p:nvSpPr>
          <p:cNvPr id="8" name="Laisva forma 7"/>
          <p:cNvSpPr/>
          <p:nvPr/>
        </p:nvSpPr>
        <p:spPr>
          <a:xfrm>
            <a:off x="-24808" y="2622408"/>
            <a:ext cx="8967400" cy="3452622"/>
          </a:xfrm>
          <a:custGeom>
            <a:avLst/>
            <a:gdLst>
              <a:gd name="connsiteX0" fmla="*/ 0 w 8967400"/>
              <a:gd name="connsiteY0" fmla="*/ 3334759 h 3452622"/>
              <a:gd name="connsiteX1" fmla="*/ 7632192 w 8967400"/>
              <a:gd name="connsiteY1" fmla="*/ 3298183 h 3452622"/>
              <a:gd name="connsiteX2" fmla="*/ 8363712 w 8967400"/>
              <a:gd name="connsiteY2" fmla="*/ 1822951 h 3452622"/>
              <a:gd name="connsiteX3" fmla="*/ 1255776 w 8967400"/>
              <a:gd name="connsiteY3" fmla="*/ 1542535 h 3452622"/>
              <a:gd name="connsiteX4" fmla="*/ 1731264 w 8967400"/>
              <a:gd name="connsiteY4" fmla="*/ 201415 h 3452622"/>
              <a:gd name="connsiteX5" fmla="*/ 8058912 w 8967400"/>
              <a:gd name="connsiteY5" fmla="*/ 6343 h 3452622"/>
              <a:gd name="connsiteX6" fmla="*/ 8058912 w 8967400"/>
              <a:gd name="connsiteY6" fmla="*/ 6343 h 3452622"/>
              <a:gd name="connsiteX7" fmla="*/ 8412480 w 8967400"/>
              <a:gd name="connsiteY7" fmla="*/ 30727 h 345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67400" h="3452622">
                <a:moveTo>
                  <a:pt x="0" y="3334759"/>
                </a:moveTo>
                <a:cubicBezTo>
                  <a:pt x="3119120" y="3442455"/>
                  <a:pt x="6238240" y="3550151"/>
                  <a:pt x="7632192" y="3298183"/>
                </a:cubicBezTo>
                <a:cubicBezTo>
                  <a:pt x="9026144" y="3046215"/>
                  <a:pt x="9426448" y="2115559"/>
                  <a:pt x="8363712" y="1822951"/>
                </a:cubicBezTo>
                <a:cubicBezTo>
                  <a:pt x="7300976" y="1530343"/>
                  <a:pt x="2361184" y="1812791"/>
                  <a:pt x="1255776" y="1542535"/>
                </a:cubicBezTo>
                <a:cubicBezTo>
                  <a:pt x="150368" y="1272279"/>
                  <a:pt x="597408" y="457447"/>
                  <a:pt x="1731264" y="201415"/>
                </a:cubicBezTo>
                <a:cubicBezTo>
                  <a:pt x="2865120" y="-54617"/>
                  <a:pt x="8058912" y="6343"/>
                  <a:pt x="8058912" y="6343"/>
                </a:cubicBezTo>
                <a:lnTo>
                  <a:pt x="8058912" y="6343"/>
                </a:lnTo>
                <a:lnTo>
                  <a:pt x="8412480" y="30727"/>
                </a:lnTo>
              </a:path>
            </a:pathLst>
          </a:custGeom>
          <a:noFill/>
          <a:ln w="1270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2" name="Line 14"/>
          <p:cNvSpPr>
            <a:spLocks noChangeShapeType="1"/>
          </p:cNvSpPr>
          <p:nvPr/>
        </p:nvSpPr>
        <p:spPr bwMode="auto">
          <a:xfrm>
            <a:off x="0" y="44450"/>
            <a:ext cx="9144000" cy="0"/>
          </a:xfrm>
          <a:prstGeom prst="line">
            <a:avLst/>
          </a:prstGeom>
          <a:noFill/>
          <a:ln w="127000">
            <a:solidFill>
              <a:srgbClr val="00A0D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
        <p:nvSpPr>
          <p:cNvPr id="13" name="Ovalas 12"/>
          <p:cNvSpPr/>
          <p:nvPr/>
        </p:nvSpPr>
        <p:spPr>
          <a:xfrm>
            <a:off x="1043608" y="2976198"/>
            <a:ext cx="2304256" cy="2143855"/>
          </a:xfrm>
          <a:prstGeom prst="ellipse">
            <a:avLst/>
          </a:prstGeom>
          <a:solidFill>
            <a:srgbClr val="D9ECFF"/>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lt-LT" dirty="0" smtClean="0">
                <a:solidFill>
                  <a:schemeClr val="tx1"/>
                </a:solidFill>
              </a:rPr>
              <a:t>2021-2027 m. ES fondų investicijų programa </a:t>
            </a:r>
            <a:endParaRPr lang="lt-LT" dirty="0">
              <a:solidFill>
                <a:schemeClr val="tx1"/>
              </a:solidFill>
            </a:endParaRPr>
          </a:p>
        </p:txBody>
      </p:sp>
      <p:sp>
        <p:nvSpPr>
          <p:cNvPr id="22" name="Struktūrinė schema: nutraukimas 21"/>
          <p:cNvSpPr/>
          <p:nvPr/>
        </p:nvSpPr>
        <p:spPr>
          <a:xfrm>
            <a:off x="2753828" y="1200086"/>
            <a:ext cx="4465550" cy="758912"/>
          </a:xfrm>
          <a:prstGeom prst="flowChartTerminator">
            <a:avLst/>
          </a:prstGeom>
          <a:solidFill>
            <a:srgbClr val="D9EC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33374">
              <a:lnSpc>
                <a:spcPct val="90000"/>
              </a:lnSpc>
              <a:spcAft>
                <a:spcPts val="300"/>
              </a:spcAft>
              <a:defRPr sz="1800" b="0" i="0" u="none" strike="noStrike" kern="0" cap="none" spc="0" baseline="0">
                <a:solidFill>
                  <a:srgbClr val="000000"/>
                </a:solidFill>
                <a:uFillTx/>
              </a:defRPr>
            </a:pPr>
            <a:r>
              <a:rPr lang="lt-LT" dirty="0" smtClean="0">
                <a:solidFill>
                  <a:schemeClr val="tx1"/>
                </a:solidFill>
              </a:rPr>
              <a:t>Lietuvos ūkio sektorių finansavimo po </a:t>
            </a:r>
            <a:r>
              <a:rPr lang="lt-LT" dirty="0">
                <a:solidFill>
                  <a:schemeClr val="tx1"/>
                </a:solidFill>
              </a:rPr>
              <a:t>2020 </a:t>
            </a:r>
            <a:r>
              <a:rPr lang="lt-LT" dirty="0" smtClean="0">
                <a:solidFill>
                  <a:schemeClr val="tx1"/>
                </a:solidFill>
              </a:rPr>
              <a:t>m. vertinimas</a:t>
            </a:r>
            <a:endParaRPr lang="lt-LT" dirty="0">
              <a:solidFill>
                <a:schemeClr val="tx1"/>
              </a:solidFill>
            </a:endParaRPr>
          </a:p>
        </p:txBody>
      </p:sp>
      <p:sp>
        <p:nvSpPr>
          <p:cNvPr id="23" name="Pavadinimas 2"/>
          <p:cNvSpPr>
            <a:spLocks noGrp="1"/>
          </p:cNvSpPr>
          <p:nvPr>
            <p:ph type="title"/>
          </p:nvPr>
        </p:nvSpPr>
        <p:spPr>
          <a:xfrm>
            <a:off x="416100" y="260648"/>
            <a:ext cx="8085584" cy="973469"/>
          </a:xfrm>
        </p:spPr>
        <p:txBody>
          <a:bodyPr/>
          <a:lstStyle/>
          <a:p>
            <a:r>
              <a:rPr lang="lt-LT" sz="2800" b="1" dirty="0" smtClean="0">
                <a:solidFill>
                  <a:srgbClr val="0070C0"/>
                </a:solidFill>
                <a:cs typeface="Times New Roman" panose="02020603050405020304" pitchFamily="18" charset="0"/>
              </a:rPr>
              <a:t>SVARBIAUSI DOKUMETAI</a:t>
            </a:r>
            <a:r>
              <a:rPr lang="en-US" sz="2800" b="1" dirty="0">
                <a:solidFill>
                  <a:srgbClr val="0070C0"/>
                </a:solidFill>
                <a:cs typeface="Times New Roman" panose="02020603050405020304" pitchFamily="18" charset="0"/>
              </a:rPr>
              <a:t/>
            </a:r>
            <a:br>
              <a:rPr lang="en-US" sz="2800" b="1" dirty="0">
                <a:solidFill>
                  <a:srgbClr val="0070C0"/>
                </a:solidFill>
                <a:cs typeface="Times New Roman" panose="02020603050405020304" pitchFamily="18" charset="0"/>
              </a:rPr>
            </a:br>
            <a:endParaRPr lang="lt-LT" sz="2800" dirty="0">
              <a:solidFill>
                <a:srgbClr val="0070C0"/>
              </a:solidFill>
            </a:endParaRPr>
          </a:p>
        </p:txBody>
      </p:sp>
      <p:sp>
        <p:nvSpPr>
          <p:cNvPr id="24" name="Struktūrinė schema: nutraukimas 23"/>
          <p:cNvSpPr/>
          <p:nvPr/>
        </p:nvSpPr>
        <p:spPr>
          <a:xfrm>
            <a:off x="2753828" y="5891387"/>
            <a:ext cx="4464766" cy="705204"/>
          </a:xfrm>
          <a:prstGeom prst="flowChartTerminator">
            <a:avLst/>
          </a:prstGeom>
          <a:solidFill>
            <a:srgbClr val="D9ECFF"/>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33374">
              <a:lnSpc>
                <a:spcPct val="90000"/>
              </a:lnSpc>
              <a:spcAft>
                <a:spcPts val="300"/>
              </a:spcAft>
              <a:defRPr sz="1800" b="0" i="0" u="none" strike="noStrike" kern="0" cap="none" spc="0" baseline="0">
                <a:solidFill>
                  <a:srgbClr val="000000"/>
                </a:solidFill>
                <a:uFillTx/>
              </a:defRPr>
            </a:pPr>
            <a:r>
              <a:rPr lang="lt-LT" kern="0" dirty="0">
                <a:solidFill>
                  <a:schemeClr val="tx1"/>
                </a:solidFill>
              </a:rPr>
              <a:t>Nacionalinis pažangos planas (rengiamas)</a:t>
            </a:r>
          </a:p>
        </p:txBody>
      </p:sp>
      <p:sp>
        <p:nvSpPr>
          <p:cNvPr id="25" name="Struktūrinė schema: nutraukimas 24"/>
          <p:cNvSpPr/>
          <p:nvPr/>
        </p:nvSpPr>
        <p:spPr>
          <a:xfrm>
            <a:off x="3995936" y="2508119"/>
            <a:ext cx="3670300" cy="705204"/>
          </a:xfrm>
          <a:prstGeom prst="flowChartTerminator">
            <a:avLst/>
          </a:prstGeom>
          <a:solidFill>
            <a:srgbClr val="D9EC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33374">
              <a:lnSpc>
                <a:spcPct val="90000"/>
              </a:lnSpc>
              <a:spcAft>
                <a:spcPts val="300"/>
              </a:spcAft>
              <a:defRPr sz="1800" b="0" i="0" u="none" strike="noStrike" kern="0" cap="none" spc="0" baseline="0">
                <a:solidFill>
                  <a:srgbClr val="000000"/>
                </a:solidFill>
                <a:uFillTx/>
              </a:defRPr>
            </a:pPr>
            <a:r>
              <a:rPr lang="lt-LT" kern="0" dirty="0">
                <a:solidFill>
                  <a:schemeClr val="tx1"/>
                </a:solidFill>
              </a:rPr>
              <a:t>Naujieji ERPF / </a:t>
            </a:r>
            <a:r>
              <a:rPr lang="lt-LT" kern="0" dirty="0" err="1">
                <a:solidFill>
                  <a:schemeClr val="tx1"/>
                </a:solidFill>
              </a:rPr>
              <a:t>SaF</a:t>
            </a:r>
            <a:r>
              <a:rPr lang="lt-LT" kern="0" dirty="0">
                <a:solidFill>
                  <a:schemeClr val="tx1"/>
                </a:solidFill>
              </a:rPr>
              <a:t> reglamentai</a:t>
            </a:r>
          </a:p>
        </p:txBody>
      </p:sp>
      <p:sp>
        <p:nvSpPr>
          <p:cNvPr id="26" name="Struktūrinė schema: nutraukimas 25"/>
          <p:cNvSpPr/>
          <p:nvPr/>
        </p:nvSpPr>
        <p:spPr>
          <a:xfrm>
            <a:off x="3994388" y="3643515"/>
            <a:ext cx="3670300" cy="705204"/>
          </a:xfrm>
          <a:prstGeom prst="flowChartTerminator">
            <a:avLst/>
          </a:prstGeom>
          <a:solidFill>
            <a:srgbClr val="D9EC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33374">
              <a:lnSpc>
                <a:spcPct val="90000"/>
              </a:lnSpc>
              <a:spcAft>
                <a:spcPts val="300"/>
              </a:spcAft>
              <a:defRPr sz="1800" b="0" i="0" u="none" strike="noStrike" kern="0" cap="none" spc="0" baseline="0">
                <a:solidFill>
                  <a:srgbClr val="000000"/>
                </a:solidFill>
                <a:uFillTx/>
              </a:defRPr>
            </a:pPr>
            <a:r>
              <a:rPr lang="lt-LT" kern="0" dirty="0">
                <a:solidFill>
                  <a:schemeClr val="tx1"/>
                </a:solidFill>
              </a:rPr>
              <a:t>Europos Komisijos šalies ataskaita. Lietuva 2019 m.</a:t>
            </a:r>
          </a:p>
        </p:txBody>
      </p:sp>
      <p:sp>
        <p:nvSpPr>
          <p:cNvPr id="27" name="Struktūrinė schema: nutraukimas 26"/>
          <p:cNvSpPr/>
          <p:nvPr/>
        </p:nvSpPr>
        <p:spPr>
          <a:xfrm>
            <a:off x="3994388" y="4767451"/>
            <a:ext cx="3670300" cy="705204"/>
          </a:xfrm>
          <a:prstGeom prst="flowChartTerminator">
            <a:avLst/>
          </a:prstGeom>
          <a:solidFill>
            <a:srgbClr val="D9ECFF"/>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33374">
              <a:lnSpc>
                <a:spcPct val="90000"/>
              </a:lnSpc>
              <a:spcAft>
                <a:spcPts val="300"/>
              </a:spcAft>
              <a:defRPr sz="1800" b="0" i="0" u="none" strike="noStrike" kern="0" cap="none" spc="0" baseline="0">
                <a:solidFill>
                  <a:srgbClr val="000000"/>
                </a:solidFill>
                <a:uFillTx/>
              </a:defRPr>
            </a:pPr>
            <a:r>
              <a:rPr lang="lt-LT" kern="0" dirty="0">
                <a:solidFill>
                  <a:schemeClr val="tx1"/>
                </a:solidFill>
              </a:rPr>
              <a:t>Valstybės pagalbos reglamentai</a:t>
            </a:r>
          </a:p>
        </p:txBody>
      </p:sp>
      <p:cxnSp>
        <p:nvCxnSpPr>
          <p:cNvPr id="3" name="Alkūninė jungtis 2"/>
          <p:cNvCxnSpPr>
            <a:stCxn id="22" idx="1"/>
          </p:cNvCxnSpPr>
          <p:nvPr/>
        </p:nvCxnSpPr>
        <p:spPr>
          <a:xfrm rot="10800000" flipV="1">
            <a:off x="2411760" y="1579542"/>
            <a:ext cx="342069" cy="1417410"/>
          </a:xfrm>
          <a:prstGeom prst="bentConnector2">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 name="Alkūninė jungtis 4"/>
          <p:cNvCxnSpPr>
            <a:stCxn id="25" idx="1"/>
          </p:cNvCxnSpPr>
          <p:nvPr/>
        </p:nvCxnSpPr>
        <p:spPr>
          <a:xfrm rot="10800000" flipV="1">
            <a:off x="3131840" y="2860720"/>
            <a:ext cx="864096" cy="568279"/>
          </a:xfrm>
          <a:prstGeom prst="bentConnector3">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Alkūninė jungtis 8"/>
          <p:cNvCxnSpPr>
            <a:stCxn id="26" idx="1"/>
          </p:cNvCxnSpPr>
          <p:nvPr/>
        </p:nvCxnSpPr>
        <p:spPr>
          <a:xfrm rot="10800000" flipV="1">
            <a:off x="3347864" y="3996116"/>
            <a:ext cx="646524" cy="152963"/>
          </a:xfrm>
          <a:prstGeom prst="bentConnector3">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Alkūninė jungtis 10"/>
          <p:cNvCxnSpPr>
            <a:stCxn id="27" idx="1"/>
            <a:endCxn id="13" idx="5"/>
          </p:cNvCxnSpPr>
          <p:nvPr/>
        </p:nvCxnSpPr>
        <p:spPr>
          <a:xfrm rot="10800000">
            <a:off x="3010414" y="4806093"/>
            <a:ext cx="983974" cy="313960"/>
          </a:xfrm>
          <a:prstGeom prst="bentConnector2">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Alkūninė jungtis 14"/>
          <p:cNvCxnSpPr>
            <a:stCxn id="24" idx="1"/>
          </p:cNvCxnSpPr>
          <p:nvPr/>
        </p:nvCxnSpPr>
        <p:spPr>
          <a:xfrm rot="10800000">
            <a:off x="2411760" y="5120053"/>
            <a:ext cx="342069" cy="1123936"/>
          </a:xfrm>
          <a:prstGeom prst="bentConnector2">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5008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a:xfrm>
            <a:off x="395536" y="404664"/>
            <a:ext cx="8085584" cy="648072"/>
          </a:xfrm>
        </p:spPr>
        <p:txBody>
          <a:bodyPr/>
          <a:lstStyle/>
          <a:p>
            <a:r>
              <a:rPr lang="lt-LT" sz="2800" b="1" dirty="0" smtClean="0">
                <a:solidFill>
                  <a:srgbClr val="0070C0"/>
                </a:solidFill>
                <a:cs typeface="Times New Roman" panose="02020603050405020304" pitchFamily="18" charset="0"/>
              </a:rPr>
              <a:t>3 prioritetas „Geriau sujungta Lietuva“</a:t>
            </a:r>
            <a:r>
              <a:rPr lang="en-US" sz="2800" b="1" dirty="0">
                <a:solidFill>
                  <a:srgbClr val="0070C0"/>
                </a:solidFill>
                <a:cs typeface="Times New Roman" panose="02020603050405020304" pitchFamily="18" charset="0"/>
              </a:rPr>
              <a:t/>
            </a:r>
            <a:br>
              <a:rPr lang="en-US" sz="2800" b="1" dirty="0">
                <a:solidFill>
                  <a:srgbClr val="0070C0"/>
                </a:solidFill>
                <a:cs typeface="Times New Roman" panose="02020603050405020304" pitchFamily="18" charset="0"/>
              </a:rPr>
            </a:br>
            <a:endParaRPr lang="lt-LT" sz="2800" dirty="0">
              <a:solidFill>
                <a:srgbClr val="0070C0"/>
              </a:solidFill>
            </a:endParaRPr>
          </a:p>
        </p:txBody>
      </p:sp>
      <p:pic>
        <p:nvPicPr>
          <p:cNvPr id="4" name="Paveikslėlis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2352" y="3861048"/>
            <a:ext cx="4041648" cy="2843784"/>
          </a:xfrm>
          <a:prstGeom prst="ellipse">
            <a:avLst/>
          </a:prstGeom>
          <a:ln>
            <a:noFill/>
          </a:ln>
          <a:effectLst>
            <a:softEdge rad="112500"/>
          </a:effectLst>
        </p:spPr>
      </p:pic>
      <p:sp>
        <p:nvSpPr>
          <p:cNvPr id="5" name="TextBox 4"/>
          <p:cNvSpPr txBox="1"/>
          <p:nvPr/>
        </p:nvSpPr>
        <p:spPr>
          <a:xfrm>
            <a:off x="421832" y="1124744"/>
            <a:ext cx="8722168" cy="3693319"/>
          </a:xfrm>
          <a:prstGeom prst="rect">
            <a:avLst/>
          </a:prstGeom>
          <a:noFill/>
        </p:spPr>
        <p:txBody>
          <a:bodyPr wrap="square" rtlCol="0">
            <a:spAutoFit/>
          </a:bodyPr>
          <a:lstStyle/>
          <a:p>
            <a:r>
              <a:rPr lang="lt-LT" b="1" u="sng" dirty="0">
                <a:latin typeface="+mj-lt"/>
                <a:ea typeface="+mj-ea"/>
                <a:cs typeface="Times New Roman" panose="02020603050405020304" pitchFamily="18" charset="0"/>
              </a:rPr>
              <a:t>Uždaviniai:</a:t>
            </a:r>
          </a:p>
          <a:p>
            <a:endParaRPr lang="lt-LT" b="1" dirty="0">
              <a:latin typeface="+mj-lt"/>
              <a:ea typeface="+mj-ea"/>
              <a:cs typeface="Times New Roman" panose="02020603050405020304" pitchFamily="18" charset="0"/>
            </a:endParaRPr>
          </a:p>
          <a:p>
            <a:pPr marL="285750" indent="-285750">
              <a:buFont typeface="Wingdings" panose="05000000000000000000" pitchFamily="2" charset="2"/>
              <a:buChar char="Ø"/>
            </a:pPr>
            <a:r>
              <a:rPr lang="lt-LT" b="1" dirty="0">
                <a:latin typeface="+mj-lt"/>
                <a:ea typeface="+mj-ea"/>
                <a:cs typeface="Times New Roman" panose="02020603050405020304" pitchFamily="18" charset="0"/>
              </a:rPr>
              <a:t>Gerinti skaitmeninį junglumą;</a:t>
            </a:r>
          </a:p>
          <a:p>
            <a:endParaRPr lang="lt-LT" b="1" dirty="0">
              <a:latin typeface="+mj-lt"/>
              <a:ea typeface="+mj-ea"/>
              <a:cs typeface="Times New Roman" panose="02020603050405020304" pitchFamily="18" charset="0"/>
            </a:endParaRPr>
          </a:p>
          <a:p>
            <a:pPr marL="285750" indent="-285750" algn="just">
              <a:buFont typeface="Wingdings" panose="05000000000000000000" pitchFamily="2" charset="2"/>
              <a:buChar char="Ø"/>
            </a:pPr>
            <a:r>
              <a:rPr lang="lt-LT" b="1" dirty="0">
                <a:latin typeface="+mj-lt"/>
                <a:ea typeface="+mj-ea"/>
                <a:cs typeface="Times New Roman" panose="02020603050405020304" pitchFamily="18" charset="0"/>
              </a:rPr>
              <a:t>Kurti tvarų, atsparų klimato kaitai, pažangų, saugų ir įvairiarūšį </a:t>
            </a:r>
            <a:r>
              <a:rPr lang="lt-LT" b="1" dirty="0" err="1">
                <a:latin typeface="+mj-lt"/>
                <a:ea typeface="+mj-ea"/>
                <a:cs typeface="Times New Roman" panose="02020603050405020304" pitchFamily="18" charset="0"/>
              </a:rPr>
              <a:t>transeuropinį</a:t>
            </a:r>
            <a:r>
              <a:rPr lang="lt-LT" b="1" dirty="0">
                <a:latin typeface="+mj-lt"/>
                <a:ea typeface="+mj-ea"/>
                <a:cs typeface="Times New Roman" panose="02020603050405020304" pitchFamily="18" charset="0"/>
              </a:rPr>
              <a:t> transporto tinklą (TEN-T);</a:t>
            </a:r>
          </a:p>
          <a:p>
            <a:pPr algn="just"/>
            <a:endParaRPr lang="lt-LT" b="1" dirty="0">
              <a:latin typeface="+mj-lt"/>
              <a:ea typeface="+mj-ea"/>
              <a:cs typeface="Times New Roman" panose="02020603050405020304" pitchFamily="18" charset="0"/>
            </a:endParaRPr>
          </a:p>
          <a:p>
            <a:pPr marL="285750" indent="-285750" algn="just">
              <a:buFont typeface="Wingdings" panose="05000000000000000000" pitchFamily="2" charset="2"/>
              <a:buChar char="Ø"/>
            </a:pPr>
            <a:r>
              <a:rPr lang="lt-LT" b="1" dirty="0">
                <a:latin typeface="+mj-lt"/>
                <a:ea typeface="+mj-ea"/>
                <a:cs typeface="Times New Roman" panose="02020603050405020304" pitchFamily="18" charset="0"/>
              </a:rPr>
              <a:t>Kurti tvarų, atsparų klimato kaitai, pažangų ir įvairiarūšį nacionalinį, regiono ir vietos </a:t>
            </a:r>
            <a:r>
              <a:rPr lang="lt-LT" b="1" dirty="0" err="1">
                <a:latin typeface="+mj-lt"/>
                <a:ea typeface="+mj-ea"/>
                <a:cs typeface="Times New Roman" panose="02020603050405020304" pitchFamily="18" charset="0"/>
              </a:rPr>
              <a:t>judumą</a:t>
            </a:r>
            <a:r>
              <a:rPr lang="lt-LT" b="1" dirty="0">
                <a:latin typeface="+mj-lt"/>
                <a:ea typeface="+mj-ea"/>
                <a:cs typeface="Times New Roman" panose="02020603050405020304" pitchFamily="18" charset="0"/>
              </a:rPr>
              <a:t>, įskaitant geresnes galimybes naudotis TEN-T ir tarpvalstybinį </a:t>
            </a:r>
            <a:r>
              <a:rPr lang="lt-LT" b="1" dirty="0" err="1">
                <a:latin typeface="+mj-lt"/>
                <a:ea typeface="+mj-ea"/>
                <a:cs typeface="Times New Roman" panose="02020603050405020304" pitchFamily="18" charset="0"/>
              </a:rPr>
              <a:t>judumą</a:t>
            </a:r>
            <a:r>
              <a:rPr lang="lt-LT" b="1" dirty="0">
                <a:latin typeface="+mj-lt"/>
                <a:ea typeface="+mj-ea"/>
                <a:cs typeface="Times New Roman" panose="02020603050405020304" pitchFamily="18" charset="0"/>
              </a:rPr>
              <a:t>;</a:t>
            </a:r>
          </a:p>
          <a:p>
            <a:endParaRPr lang="lt-LT" b="1" dirty="0">
              <a:latin typeface="+mj-lt"/>
              <a:ea typeface="+mj-ea"/>
              <a:cs typeface="Times New Roman" panose="02020603050405020304" pitchFamily="18" charset="0"/>
            </a:endParaRPr>
          </a:p>
          <a:p>
            <a:pPr marL="285750" indent="-285750">
              <a:buFont typeface="Wingdings" panose="05000000000000000000" pitchFamily="2" charset="2"/>
              <a:buChar char="Ø"/>
            </a:pPr>
            <a:r>
              <a:rPr lang="lt-LT" b="1" dirty="0">
                <a:latin typeface="+mj-lt"/>
                <a:ea typeface="+mj-ea"/>
                <a:cs typeface="Times New Roman" panose="02020603050405020304" pitchFamily="18" charset="0"/>
              </a:rPr>
              <a:t>Skatinti tvarų įvairiarūšį </a:t>
            </a:r>
            <a:r>
              <a:rPr lang="lt-LT" b="1" dirty="0" err="1">
                <a:latin typeface="+mj-lt"/>
                <a:ea typeface="+mj-ea"/>
                <a:cs typeface="Times New Roman" panose="02020603050405020304" pitchFamily="18" charset="0"/>
              </a:rPr>
              <a:t>judumą</a:t>
            </a:r>
            <a:r>
              <a:rPr lang="lt-LT" b="1" dirty="0">
                <a:latin typeface="+mj-lt"/>
                <a:ea typeface="+mj-ea"/>
                <a:cs typeface="Times New Roman" panose="02020603050405020304" pitchFamily="18" charset="0"/>
              </a:rPr>
              <a:t> miestuose.</a:t>
            </a:r>
          </a:p>
          <a:p>
            <a:endParaRPr lang="lt-LT" dirty="0"/>
          </a:p>
        </p:txBody>
      </p:sp>
    </p:spTree>
    <p:extLst>
      <p:ext uri="{BB962C8B-B14F-4D97-AF65-F5344CB8AC3E}">
        <p14:creationId xmlns:p14="http://schemas.microsoft.com/office/powerpoint/2010/main" val="2865725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00469" y="476672"/>
            <a:ext cx="8229600" cy="720080"/>
          </a:xfrm>
        </p:spPr>
        <p:txBody>
          <a:bodyPr/>
          <a:lstStyle/>
          <a:p>
            <a:pPr algn="l"/>
            <a:r>
              <a:rPr lang="lt-LT" sz="1800" b="1" dirty="0">
                <a:solidFill>
                  <a:srgbClr val="0070C0"/>
                </a:solidFill>
                <a:cs typeface="Times New Roman" panose="02020603050405020304" pitchFamily="18" charset="0"/>
              </a:rPr>
              <a:t>1 uždavinys „Gerinti skaitmeninį junglumą“</a:t>
            </a:r>
            <a:r>
              <a:rPr lang="lt-LT" sz="1400" dirty="0"/>
              <a:t/>
            </a:r>
            <a:br>
              <a:rPr lang="lt-LT" sz="1400" dirty="0"/>
            </a:br>
            <a:endParaRPr lang="lt-LT" sz="1400" dirty="0"/>
          </a:p>
        </p:txBody>
      </p:sp>
      <p:sp>
        <p:nvSpPr>
          <p:cNvPr id="5" name="Line 14"/>
          <p:cNvSpPr>
            <a:spLocks noChangeShapeType="1"/>
          </p:cNvSpPr>
          <p:nvPr/>
        </p:nvSpPr>
        <p:spPr bwMode="auto">
          <a:xfrm>
            <a:off x="0" y="44624"/>
            <a:ext cx="9144000" cy="0"/>
          </a:xfrm>
          <a:prstGeom prst="line">
            <a:avLst/>
          </a:prstGeom>
          <a:noFill/>
          <a:ln w="127000">
            <a:solidFill>
              <a:srgbClr val="00A0D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pic>
        <p:nvPicPr>
          <p:cNvPr id="8" name="Paveikslėlis 7"/>
          <p:cNvPicPr>
            <a:picLocks noChangeAspect="1"/>
          </p:cNvPicPr>
          <p:nvPr/>
        </p:nvPicPr>
        <p:blipFill>
          <a:blip r:embed="rId4"/>
          <a:stretch>
            <a:fillRect/>
          </a:stretch>
        </p:blipFill>
        <p:spPr>
          <a:xfrm>
            <a:off x="2267744" y="3861048"/>
            <a:ext cx="4095050" cy="2340027"/>
          </a:xfrm>
          <a:prstGeom prst="rect">
            <a:avLst/>
          </a:prstGeom>
        </p:spPr>
      </p:pic>
      <p:graphicFrame>
        <p:nvGraphicFramePr>
          <p:cNvPr id="10" name="Objektas 9"/>
          <p:cNvGraphicFramePr>
            <a:graphicFrameLocks noChangeAspect="1"/>
          </p:cNvGraphicFramePr>
          <p:nvPr>
            <p:extLst>
              <p:ext uri="{D42A27DB-BD31-4B8C-83A1-F6EECF244321}">
                <p14:modId xmlns:p14="http://schemas.microsoft.com/office/powerpoint/2010/main" val="3360351728"/>
              </p:ext>
            </p:extLst>
          </p:nvPr>
        </p:nvGraphicFramePr>
        <p:xfrm>
          <a:off x="35175" y="1844824"/>
          <a:ext cx="9106513" cy="1824608"/>
        </p:xfrm>
        <a:graphic>
          <a:graphicData uri="http://schemas.openxmlformats.org/presentationml/2006/ole">
            <mc:AlternateContent xmlns:mc="http://schemas.openxmlformats.org/markup-compatibility/2006">
              <mc:Choice xmlns:v="urn:schemas-microsoft-com:vml" Requires="v">
                <p:oleObj spid="_x0000_s2072" name="Worksheet" r:id="rId6" imgW="8747625" imgH="1752736" progId="Excel.Sheet.12">
                  <p:embed/>
                </p:oleObj>
              </mc:Choice>
              <mc:Fallback>
                <p:oleObj name="Worksheet" r:id="rId6" imgW="8747625" imgH="1752736" progId="Excel.Sheet.12">
                  <p:embed/>
                  <p:pic>
                    <p:nvPicPr>
                      <p:cNvPr id="0" name=""/>
                      <p:cNvPicPr/>
                      <p:nvPr/>
                    </p:nvPicPr>
                    <p:blipFill>
                      <a:blip r:embed="rId7"/>
                      <a:stretch>
                        <a:fillRect/>
                      </a:stretch>
                    </p:blipFill>
                    <p:spPr>
                      <a:xfrm>
                        <a:off x="35175" y="1844824"/>
                        <a:ext cx="9106513" cy="1824608"/>
                      </a:xfrm>
                      <a:prstGeom prst="rect">
                        <a:avLst/>
                      </a:prstGeom>
                    </p:spPr>
                  </p:pic>
                </p:oleObj>
              </mc:Fallback>
            </mc:AlternateContent>
          </a:graphicData>
        </a:graphic>
      </p:graphicFrame>
    </p:spTree>
    <p:extLst>
      <p:ext uri="{BB962C8B-B14F-4D97-AF65-F5344CB8AC3E}">
        <p14:creationId xmlns:p14="http://schemas.microsoft.com/office/powerpoint/2010/main" val="807739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vadinimas 2"/>
          <p:cNvSpPr>
            <a:spLocks noGrp="1"/>
          </p:cNvSpPr>
          <p:nvPr>
            <p:ph type="title"/>
          </p:nvPr>
        </p:nvSpPr>
        <p:spPr>
          <a:xfrm>
            <a:off x="670744" y="116632"/>
            <a:ext cx="8085584" cy="576064"/>
          </a:xfrm>
        </p:spPr>
        <p:txBody>
          <a:bodyPr/>
          <a:lstStyle/>
          <a:p>
            <a:pPr algn="l"/>
            <a:r>
              <a:rPr lang="lt-LT" sz="1600" b="1" dirty="0" smtClean="0">
                <a:solidFill>
                  <a:srgbClr val="0070C0"/>
                </a:solidFill>
                <a:cs typeface="Times New Roman" panose="02020603050405020304" pitchFamily="18" charset="0"/>
              </a:rPr>
              <a:t>2 uždavinys „Kurti </a:t>
            </a:r>
            <a:r>
              <a:rPr lang="lt-LT" sz="1600" b="1" dirty="0">
                <a:solidFill>
                  <a:srgbClr val="0070C0"/>
                </a:solidFill>
                <a:cs typeface="Times New Roman" panose="02020603050405020304" pitchFamily="18" charset="0"/>
              </a:rPr>
              <a:t>tvarų, atsparų klimato kaitai, pažangų, saugų ir įvairiarūšį </a:t>
            </a:r>
            <a:r>
              <a:rPr lang="lt-LT" sz="1600" b="1" dirty="0" err="1">
                <a:solidFill>
                  <a:srgbClr val="0070C0"/>
                </a:solidFill>
                <a:cs typeface="Times New Roman" panose="02020603050405020304" pitchFamily="18" charset="0"/>
              </a:rPr>
              <a:t>transeuropinį</a:t>
            </a:r>
            <a:r>
              <a:rPr lang="lt-LT" sz="1600" b="1" dirty="0">
                <a:solidFill>
                  <a:srgbClr val="0070C0"/>
                </a:solidFill>
                <a:cs typeface="Times New Roman" panose="02020603050405020304" pitchFamily="18" charset="0"/>
              </a:rPr>
              <a:t> transporto tinklą (TEN-T</a:t>
            </a:r>
            <a:r>
              <a:rPr lang="lt-LT" sz="1600" b="1" dirty="0" smtClean="0">
                <a:solidFill>
                  <a:srgbClr val="0070C0"/>
                </a:solidFill>
                <a:cs typeface="Times New Roman" panose="02020603050405020304" pitchFamily="18" charset="0"/>
              </a:rPr>
              <a:t>)“</a:t>
            </a:r>
            <a:r>
              <a:rPr lang="en-US" sz="1600" b="1" dirty="0">
                <a:solidFill>
                  <a:srgbClr val="0070C0"/>
                </a:solidFill>
                <a:cs typeface="Times New Roman" panose="02020603050405020304" pitchFamily="18" charset="0"/>
              </a:rPr>
              <a:t/>
            </a:r>
            <a:br>
              <a:rPr lang="en-US" sz="1600" b="1" dirty="0">
                <a:solidFill>
                  <a:srgbClr val="0070C0"/>
                </a:solidFill>
                <a:cs typeface="Times New Roman" panose="02020603050405020304" pitchFamily="18" charset="0"/>
              </a:rPr>
            </a:br>
            <a:endParaRPr lang="lt-LT" sz="1600" dirty="0">
              <a:solidFill>
                <a:srgbClr val="0070C0"/>
              </a:solidFill>
            </a:endParaRPr>
          </a:p>
        </p:txBody>
      </p:sp>
      <p:graphicFrame>
        <p:nvGraphicFramePr>
          <p:cNvPr id="4" name="Objektas 3"/>
          <p:cNvGraphicFramePr>
            <a:graphicFrameLocks noChangeAspect="1"/>
          </p:cNvGraphicFramePr>
          <p:nvPr>
            <p:extLst>
              <p:ext uri="{D42A27DB-BD31-4B8C-83A1-F6EECF244321}">
                <p14:modId xmlns:p14="http://schemas.microsoft.com/office/powerpoint/2010/main" val="1801288565"/>
              </p:ext>
            </p:extLst>
          </p:nvPr>
        </p:nvGraphicFramePr>
        <p:xfrm>
          <a:off x="683568" y="579787"/>
          <a:ext cx="7387988" cy="6185292"/>
        </p:xfrm>
        <a:graphic>
          <a:graphicData uri="http://schemas.openxmlformats.org/presentationml/2006/ole">
            <mc:AlternateContent xmlns:mc="http://schemas.openxmlformats.org/markup-compatibility/2006">
              <mc:Choice xmlns:v="urn:schemas-microsoft-com:vml" Requires="v">
                <p:oleObj spid="_x0000_s1046" name="Worksheet" r:id="rId4" imgW="8839175" imgH="7399030" progId="Excel.Sheet.12">
                  <p:embed/>
                </p:oleObj>
              </mc:Choice>
              <mc:Fallback>
                <p:oleObj name="Worksheet" r:id="rId4" imgW="8839175" imgH="7399030" progId="Excel.Sheet.12">
                  <p:embed/>
                  <p:pic>
                    <p:nvPicPr>
                      <p:cNvPr id="0" name=""/>
                      <p:cNvPicPr/>
                      <p:nvPr/>
                    </p:nvPicPr>
                    <p:blipFill>
                      <a:blip r:embed="rId5"/>
                      <a:stretch>
                        <a:fillRect/>
                      </a:stretch>
                    </p:blipFill>
                    <p:spPr>
                      <a:xfrm>
                        <a:off x="683568" y="579787"/>
                        <a:ext cx="7387988" cy="6185292"/>
                      </a:xfrm>
                      <a:prstGeom prst="rect">
                        <a:avLst/>
                      </a:prstGeom>
                    </p:spPr>
                  </p:pic>
                </p:oleObj>
              </mc:Fallback>
            </mc:AlternateContent>
          </a:graphicData>
        </a:graphic>
      </p:graphicFrame>
    </p:spTree>
    <p:extLst>
      <p:ext uri="{BB962C8B-B14F-4D97-AF65-F5344CB8AC3E}">
        <p14:creationId xmlns:p14="http://schemas.microsoft.com/office/powerpoint/2010/main" val="1996258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04977" y="332656"/>
            <a:ext cx="8856984" cy="1143000"/>
          </a:xfrm>
        </p:spPr>
        <p:txBody>
          <a:bodyPr/>
          <a:lstStyle/>
          <a:p>
            <a:pPr algn="just"/>
            <a:r>
              <a:rPr lang="lt-LT" sz="1800" b="1" dirty="0">
                <a:solidFill>
                  <a:srgbClr val="0070C0"/>
                </a:solidFill>
                <a:cs typeface="Times New Roman" panose="02020603050405020304" pitchFamily="18" charset="0"/>
              </a:rPr>
              <a:t>3 uždavinys „Kurti tvarų, atsparų klimato kaitai, pažangų ir įvairiarūšį nacionalinį, regiono ir vietos </a:t>
            </a:r>
            <a:r>
              <a:rPr lang="lt-LT" sz="1800" b="1" dirty="0" err="1">
                <a:solidFill>
                  <a:srgbClr val="0070C0"/>
                </a:solidFill>
                <a:cs typeface="Times New Roman" panose="02020603050405020304" pitchFamily="18" charset="0"/>
              </a:rPr>
              <a:t>judumą</a:t>
            </a:r>
            <a:r>
              <a:rPr lang="lt-LT" sz="1800" b="1" dirty="0">
                <a:solidFill>
                  <a:srgbClr val="0070C0"/>
                </a:solidFill>
                <a:cs typeface="Times New Roman" panose="02020603050405020304" pitchFamily="18" charset="0"/>
              </a:rPr>
              <a:t>, įskaitant geresnes galimybes naudotis TEN-T ir tarpvalstybinį </a:t>
            </a:r>
            <a:r>
              <a:rPr lang="lt-LT" sz="1800" b="1" dirty="0" err="1">
                <a:solidFill>
                  <a:srgbClr val="0070C0"/>
                </a:solidFill>
                <a:cs typeface="Times New Roman" panose="02020603050405020304" pitchFamily="18" charset="0"/>
              </a:rPr>
              <a:t>judumą</a:t>
            </a:r>
            <a:endParaRPr lang="lt-LT" sz="1800" b="1" dirty="0">
              <a:solidFill>
                <a:srgbClr val="0070C0"/>
              </a:solidFill>
              <a:cs typeface="Times New Roman" panose="02020603050405020304" pitchFamily="18" charset="0"/>
            </a:endParaRPr>
          </a:p>
        </p:txBody>
      </p:sp>
      <p:sp>
        <p:nvSpPr>
          <p:cNvPr id="5" name="Line 14"/>
          <p:cNvSpPr>
            <a:spLocks noChangeShapeType="1"/>
          </p:cNvSpPr>
          <p:nvPr/>
        </p:nvSpPr>
        <p:spPr bwMode="auto">
          <a:xfrm>
            <a:off x="0" y="44450"/>
            <a:ext cx="9144000" cy="0"/>
          </a:xfrm>
          <a:prstGeom prst="line">
            <a:avLst/>
          </a:prstGeom>
          <a:noFill/>
          <a:ln w="127000">
            <a:solidFill>
              <a:srgbClr val="00A0D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graphicFrame>
        <p:nvGraphicFramePr>
          <p:cNvPr id="6" name="Objektas 5"/>
          <p:cNvGraphicFramePr>
            <a:graphicFrameLocks noChangeAspect="1"/>
          </p:cNvGraphicFramePr>
          <p:nvPr>
            <p:extLst>
              <p:ext uri="{D42A27DB-BD31-4B8C-83A1-F6EECF244321}">
                <p14:modId xmlns:p14="http://schemas.microsoft.com/office/powerpoint/2010/main" val="3042552121"/>
              </p:ext>
            </p:extLst>
          </p:nvPr>
        </p:nvGraphicFramePr>
        <p:xfrm>
          <a:off x="139890" y="1988840"/>
          <a:ext cx="8824598" cy="2174919"/>
        </p:xfrm>
        <a:graphic>
          <a:graphicData uri="http://schemas.openxmlformats.org/presentationml/2006/ole">
            <mc:AlternateContent xmlns:mc="http://schemas.openxmlformats.org/markup-compatibility/2006">
              <mc:Choice xmlns:v="urn:schemas-microsoft-com:vml" Requires="v">
                <p:oleObj spid="_x0000_s3096" name="Worksheet" r:id="rId5" imgW="8747625" imgH="2156324" progId="Excel.Sheet.12">
                  <p:embed/>
                </p:oleObj>
              </mc:Choice>
              <mc:Fallback>
                <p:oleObj name="Worksheet" r:id="rId5" imgW="8747625" imgH="2156324" progId="Excel.Sheet.12">
                  <p:embed/>
                  <p:pic>
                    <p:nvPicPr>
                      <p:cNvPr id="0" name=""/>
                      <p:cNvPicPr/>
                      <p:nvPr/>
                    </p:nvPicPr>
                    <p:blipFill>
                      <a:blip r:embed="rId6"/>
                      <a:stretch>
                        <a:fillRect/>
                      </a:stretch>
                    </p:blipFill>
                    <p:spPr>
                      <a:xfrm>
                        <a:off x="139890" y="1988840"/>
                        <a:ext cx="8824598" cy="2174919"/>
                      </a:xfrm>
                      <a:prstGeom prst="rect">
                        <a:avLst/>
                      </a:prstGeom>
                    </p:spPr>
                  </p:pic>
                </p:oleObj>
              </mc:Fallback>
            </mc:AlternateContent>
          </a:graphicData>
        </a:graphic>
      </p:graphicFrame>
    </p:spTree>
    <p:extLst>
      <p:ext uri="{BB962C8B-B14F-4D97-AF65-F5344CB8AC3E}">
        <p14:creationId xmlns:p14="http://schemas.microsoft.com/office/powerpoint/2010/main" val="3795182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221228" y="569367"/>
            <a:ext cx="8568952" cy="441003"/>
          </a:xfrm>
        </p:spPr>
        <p:txBody>
          <a:bodyPr/>
          <a:lstStyle/>
          <a:p>
            <a:pPr algn="l"/>
            <a:r>
              <a:rPr lang="lt-LT" sz="2000" b="1" dirty="0">
                <a:solidFill>
                  <a:srgbClr val="0070C0"/>
                </a:solidFill>
                <a:cs typeface="Times New Roman" panose="02020603050405020304" pitchFamily="18" charset="0"/>
              </a:rPr>
              <a:t>4 uždavinys „Skatinti tvarų įvairiarūšį </a:t>
            </a:r>
            <a:r>
              <a:rPr lang="lt-LT" sz="2000" b="1" dirty="0" err="1">
                <a:solidFill>
                  <a:srgbClr val="0070C0"/>
                </a:solidFill>
                <a:cs typeface="Times New Roman" panose="02020603050405020304" pitchFamily="18" charset="0"/>
              </a:rPr>
              <a:t>judumą</a:t>
            </a:r>
            <a:r>
              <a:rPr lang="lt-LT" sz="2000" b="1" dirty="0">
                <a:solidFill>
                  <a:srgbClr val="0070C0"/>
                </a:solidFill>
                <a:cs typeface="Times New Roman" panose="02020603050405020304" pitchFamily="18" charset="0"/>
              </a:rPr>
              <a:t> miestuose“</a:t>
            </a:r>
          </a:p>
        </p:txBody>
      </p:sp>
      <p:sp>
        <p:nvSpPr>
          <p:cNvPr id="4" name="Line 14"/>
          <p:cNvSpPr>
            <a:spLocks noChangeShapeType="1"/>
          </p:cNvSpPr>
          <p:nvPr/>
        </p:nvSpPr>
        <p:spPr bwMode="auto">
          <a:xfrm>
            <a:off x="0" y="44624"/>
            <a:ext cx="9144000" cy="0"/>
          </a:xfrm>
          <a:prstGeom prst="line">
            <a:avLst/>
          </a:prstGeom>
          <a:noFill/>
          <a:ln w="127000">
            <a:solidFill>
              <a:srgbClr val="00A0D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graphicFrame>
        <p:nvGraphicFramePr>
          <p:cNvPr id="5" name="Objektas 4"/>
          <p:cNvGraphicFramePr>
            <a:graphicFrameLocks noChangeAspect="1"/>
          </p:cNvGraphicFramePr>
          <p:nvPr>
            <p:extLst>
              <p:ext uri="{D42A27DB-BD31-4B8C-83A1-F6EECF244321}">
                <p14:modId xmlns:p14="http://schemas.microsoft.com/office/powerpoint/2010/main" val="1255298888"/>
              </p:ext>
            </p:extLst>
          </p:nvPr>
        </p:nvGraphicFramePr>
        <p:xfrm>
          <a:off x="198438" y="1535113"/>
          <a:ext cx="8747125" cy="3787775"/>
        </p:xfrm>
        <a:graphic>
          <a:graphicData uri="http://schemas.openxmlformats.org/presentationml/2006/ole">
            <mc:AlternateContent xmlns:mc="http://schemas.openxmlformats.org/markup-compatibility/2006">
              <mc:Choice xmlns:v="urn:schemas-microsoft-com:vml" Requires="v">
                <p:oleObj spid="_x0000_s4119" name="Worksheet" r:id="rId5" imgW="8747625" imgH="3787025" progId="Excel.Sheet.12">
                  <p:embed/>
                </p:oleObj>
              </mc:Choice>
              <mc:Fallback>
                <p:oleObj name="Worksheet" r:id="rId5" imgW="8747625" imgH="3787025" progId="Excel.Sheet.12">
                  <p:embed/>
                  <p:pic>
                    <p:nvPicPr>
                      <p:cNvPr id="0" name=""/>
                      <p:cNvPicPr/>
                      <p:nvPr/>
                    </p:nvPicPr>
                    <p:blipFill>
                      <a:blip r:embed="rId6"/>
                      <a:stretch>
                        <a:fillRect/>
                      </a:stretch>
                    </p:blipFill>
                    <p:spPr>
                      <a:xfrm>
                        <a:off x="198438" y="1535113"/>
                        <a:ext cx="8747125" cy="3787775"/>
                      </a:xfrm>
                      <a:prstGeom prst="rect">
                        <a:avLst/>
                      </a:prstGeom>
                    </p:spPr>
                  </p:pic>
                </p:oleObj>
              </mc:Fallback>
            </mc:AlternateContent>
          </a:graphicData>
        </a:graphic>
      </p:graphicFrame>
    </p:spTree>
    <p:extLst>
      <p:ext uri="{BB962C8B-B14F-4D97-AF65-F5344CB8AC3E}">
        <p14:creationId xmlns:p14="http://schemas.microsoft.com/office/powerpoint/2010/main" val="418027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title"/>
          </p:nvPr>
        </p:nvSpPr>
        <p:spPr>
          <a:xfrm>
            <a:off x="1979712" y="2564904"/>
            <a:ext cx="6011862" cy="1656506"/>
          </a:xfrm>
        </p:spPr>
        <p:txBody>
          <a:bodyPr/>
          <a:lstStyle/>
          <a:p>
            <a:pPr algn="l" eaLnBrk="1" hangingPunct="1"/>
            <a:r>
              <a:rPr lang="en-US" altLang="lt-LT" sz="4000" b="1" dirty="0">
                <a:solidFill>
                  <a:srgbClr val="00A0DC"/>
                </a:solidFill>
              </a:rPr>
              <a:t>A</a:t>
            </a:r>
            <a:r>
              <a:rPr lang="lt-LT" altLang="lt-LT" sz="4000" b="1" dirty="0" smtClean="0">
                <a:solidFill>
                  <a:srgbClr val="00A0DC"/>
                </a:solidFill>
              </a:rPr>
              <a:t>ČIŪ UŽ DĖMESĮ. </a:t>
            </a:r>
            <a:endParaRPr lang="en-US" altLang="lt-LT" sz="4000" b="1" dirty="0">
              <a:solidFill>
                <a:srgbClr val="00A0DC"/>
              </a:solidFill>
            </a:endParaRPr>
          </a:p>
        </p:txBody>
      </p:sp>
      <p:pic>
        <p:nvPicPr>
          <p:cNvPr id="53251" name="Picture 8" descr="RE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023749"/>
            <a:ext cx="1944688"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Line 10"/>
          <p:cNvSpPr>
            <a:spLocks noChangeShapeType="1"/>
          </p:cNvSpPr>
          <p:nvPr/>
        </p:nvSpPr>
        <p:spPr bwMode="auto">
          <a:xfrm>
            <a:off x="0" y="44450"/>
            <a:ext cx="9144000" cy="0"/>
          </a:xfrm>
          <a:prstGeom prst="line">
            <a:avLst/>
          </a:prstGeom>
          <a:noFill/>
          <a:ln w="127000">
            <a:solidFill>
              <a:srgbClr val="00A0D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7324</TotalTime>
  <Words>809</Words>
  <Application>Microsoft Office PowerPoint</Application>
  <PresentationFormat>Demonstracija ekrane (4:3)</PresentationFormat>
  <Paragraphs>57</Paragraphs>
  <Slides>9</Slides>
  <Notes>8</Notes>
  <HiddenSlides>0</HiddenSlides>
  <MMClips>0</MMClips>
  <ScaleCrop>false</ScaleCrop>
  <HeadingPairs>
    <vt:vector size="8" baseType="variant">
      <vt:variant>
        <vt:lpstr>Naudojami šriftai</vt:lpstr>
      </vt:variant>
      <vt:variant>
        <vt:i4>4</vt:i4>
      </vt:variant>
      <vt:variant>
        <vt:lpstr>Tema</vt:lpstr>
      </vt:variant>
      <vt:variant>
        <vt:i4>1</vt:i4>
      </vt:variant>
      <vt:variant>
        <vt:lpstr>Įdėtosios OLE paslaugos</vt:lpstr>
      </vt:variant>
      <vt:variant>
        <vt:i4>2</vt:i4>
      </vt:variant>
      <vt:variant>
        <vt:lpstr>Skaidrių pavadinimai</vt:lpstr>
      </vt:variant>
      <vt:variant>
        <vt:i4>9</vt:i4>
      </vt:variant>
    </vt:vector>
  </HeadingPairs>
  <TitlesOfParts>
    <vt:vector size="16" baseType="lpstr">
      <vt:lpstr>Arial</vt:lpstr>
      <vt:lpstr>Calibri</vt:lpstr>
      <vt:lpstr>Times New Roman</vt:lpstr>
      <vt:lpstr>Wingdings</vt:lpstr>
      <vt:lpstr>Default Design</vt:lpstr>
      <vt:lpstr>Worksheet</vt:lpstr>
      <vt:lpstr>Microsoft Excel Worksheet</vt:lpstr>
      <vt:lpstr>2021–2027 M. EUROPOS SĄJUNGOS FONDŲ INVESTICIJŲ PROGRAMOS RENGIMAS</vt:lpstr>
      <vt:lpstr>PASIRENGIMAS 2021–2027 M. LAIKOTARPIUI </vt:lpstr>
      <vt:lpstr>SVARBIAUSI DOKUMETAI </vt:lpstr>
      <vt:lpstr>3 prioritetas „Geriau sujungta Lietuva“ </vt:lpstr>
      <vt:lpstr>1 uždavinys „Gerinti skaitmeninį junglumą“ </vt:lpstr>
      <vt:lpstr>2 uždavinys „Kurti tvarų, atsparų klimato kaitai, pažangų, saugų ir įvairiarūšį transeuropinį transporto tinklą (TEN-T)“ </vt:lpstr>
      <vt:lpstr>3 uždavinys „Kurti tvarų, atsparų klimato kaitai, pažangų ir įvairiarūšį nacionalinį, regiono ir vietos judumą, įskaitant geresnes galimybes naudotis TEN-T ir tarpvalstybinį judumą</vt:lpstr>
      <vt:lpstr>4 uždavinys „Skatinti tvarų įvairiarūšį judumą miestuose“</vt:lpstr>
      <vt:lpstr>AČIŪ UŽ DĖMESĮ. </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PREZENTACIJOS PAVADINIMAS SPAUSTI ČIA</dc:title>
  <dc:creator>R. RIMKUS</dc:creator>
  <cp:lastModifiedBy>Jurgita Rimkuvienė</cp:lastModifiedBy>
  <cp:revision>456</cp:revision>
  <cp:lastPrinted>2017-01-25T12:50:49Z</cp:lastPrinted>
  <dcterms:created xsi:type="dcterms:W3CDTF">2007-11-08T18:04:11Z</dcterms:created>
  <dcterms:modified xsi:type="dcterms:W3CDTF">2019-07-25T13:23:14Z</dcterms:modified>
</cp:coreProperties>
</file>